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83" r:id="rId3"/>
    <p:sldId id="297" r:id="rId4"/>
    <p:sldId id="287" r:id="rId5"/>
    <p:sldId id="295" r:id="rId6"/>
    <p:sldId id="298" r:id="rId7"/>
    <p:sldId id="296" r:id="rId8"/>
    <p:sldId id="299" r:id="rId9"/>
    <p:sldId id="304" r:id="rId10"/>
    <p:sldId id="303" r:id="rId11"/>
    <p:sldId id="301" r:id="rId12"/>
    <p:sldId id="288" r:id="rId13"/>
    <p:sldId id="305" r:id="rId14"/>
    <p:sldId id="269" r:id="rId15"/>
    <p:sldId id="300" r:id="rId16"/>
    <p:sldId id="258" r:id="rId17"/>
    <p:sldId id="266" r:id="rId18"/>
  </p:sldIdLst>
  <p:sldSz cx="9144000" cy="6858000" type="screen4x3"/>
  <p:notesSz cx="7077075" cy="9386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3893" autoAdjust="0"/>
  </p:normalViewPr>
  <p:slideViewPr>
    <p:cSldViewPr>
      <p:cViewPr>
        <p:scale>
          <a:sx n="80" d="100"/>
          <a:sy n="80" d="100"/>
        </p:scale>
        <p:origin x="-61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656" y="212"/>
      </p:cViewPr>
      <p:guideLst>
        <p:guide orient="horz" pos="2957"/>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s\Desktop\Cornerstone%20article\Final%20Datasheet.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s\Desktop\Cornerstone%20article\Final%20Datashee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656660104986877E-2"/>
          <c:y val="0.1887744801130628"/>
          <c:w val="0.85549052131612613"/>
          <c:h val="0.73505030621172363"/>
        </c:manualLayout>
      </c:layout>
      <c:areaChart>
        <c:grouping val="stacked"/>
        <c:ser>
          <c:idx val="0"/>
          <c:order val="0"/>
          <c:cat>
            <c:numRef>
              <c:f>'Figure 1'!$B$4:$B$26</c:f>
              <c:numCache>
                <c:formatCode>yyyy</c:formatCode>
                <c:ptCount val="23"/>
                <c:pt idx="0">
                  <c:v>33054</c:v>
                </c:pt>
                <c:pt idx="1">
                  <c:v>33419</c:v>
                </c:pt>
                <c:pt idx="2">
                  <c:v>33785</c:v>
                </c:pt>
                <c:pt idx="3">
                  <c:v>34150</c:v>
                </c:pt>
                <c:pt idx="4">
                  <c:v>34515</c:v>
                </c:pt>
                <c:pt idx="5">
                  <c:v>34880</c:v>
                </c:pt>
                <c:pt idx="6">
                  <c:v>35246</c:v>
                </c:pt>
                <c:pt idx="7">
                  <c:v>35611</c:v>
                </c:pt>
                <c:pt idx="8">
                  <c:v>35976</c:v>
                </c:pt>
                <c:pt idx="9">
                  <c:v>36341</c:v>
                </c:pt>
                <c:pt idx="10">
                  <c:v>36707</c:v>
                </c:pt>
                <c:pt idx="11">
                  <c:v>37072</c:v>
                </c:pt>
                <c:pt idx="12">
                  <c:v>37437</c:v>
                </c:pt>
                <c:pt idx="13">
                  <c:v>37802</c:v>
                </c:pt>
                <c:pt idx="14">
                  <c:v>38168</c:v>
                </c:pt>
                <c:pt idx="15">
                  <c:v>38533</c:v>
                </c:pt>
                <c:pt idx="16">
                  <c:v>38898</c:v>
                </c:pt>
                <c:pt idx="17">
                  <c:v>39263</c:v>
                </c:pt>
                <c:pt idx="18">
                  <c:v>39629</c:v>
                </c:pt>
                <c:pt idx="19">
                  <c:v>39994</c:v>
                </c:pt>
                <c:pt idx="20">
                  <c:v>40359</c:v>
                </c:pt>
                <c:pt idx="21">
                  <c:v>40724</c:v>
                </c:pt>
                <c:pt idx="22">
                  <c:v>41090</c:v>
                </c:pt>
              </c:numCache>
            </c:numRef>
          </c:cat>
          <c:val>
            <c:numRef>
              <c:f>'Figure 1'!$H$4:$H$26</c:f>
              <c:numCache>
                <c:formatCode>_(* #,##0.00_);_(* \(#,##0.00\);_(* "-"??_);_(@_)</c:formatCode>
                <c:ptCount val="23"/>
                <c:pt idx="0">
                  <c:v>50.40490958904109</c:v>
                </c:pt>
                <c:pt idx="1">
                  <c:v>49.820380821917801</c:v>
                </c:pt>
                <c:pt idx="2">
                  <c:v>49.652480874316929</c:v>
                </c:pt>
                <c:pt idx="3">
                  <c:v>49.944972602739732</c:v>
                </c:pt>
                <c:pt idx="4">
                  <c:v>51.667191780821931</c:v>
                </c:pt>
                <c:pt idx="5">
                  <c:v>50.823216438356155</c:v>
                </c:pt>
                <c:pt idx="6">
                  <c:v>51.391368852459031</c:v>
                </c:pt>
                <c:pt idx="7">
                  <c:v>51.441350684931507</c:v>
                </c:pt>
                <c:pt idx="8">
                  <c:v>51.417391780821916</c:v>
                </c:pt>
                <c:pt idx="9">
                  <c:v>50.829720547945207</c:v>
                </c:pt>
                <c:pt idx="10">
                  <c:v>50.609394650265465</c:v>
                </c:pt>
                <c:pt idx="11">
                  <c:v>51.179831178164342</c:v>
                </c:pt>
                <c:pt idx="12">
                  <c:v>48.996855757785674</c:v>
                </c:pt>
                <c:pt idx="13">
                  <c:v>49.126549820020806</c:v>
                </c:pt>
                <c:pt idx="14">
                  <c:v>47.275756280226233</c:v>
                </c:pt>
                <c:pt idx="15">
                  <c:v>45.065762497479611</c:v>
                </c:pt>
                <c:pt idx="16">
                  <c:v>45.710851645034822</c:v>
                </c:pt>
                <c:pt idx="17">
                  <c:v>45.96673467365472</c:v>
                </c:pt>
                <c:pt idx="18">
                  <c:v>45.508791268824062</c:v>
                </c:pt>
                <c:pt idx="19">
                  <c:v>44.759958829163558</c:v>
                </c:pt>
                <c:pt idx="20">
                  <c:v>42.185475507636674</c:v>
                </c:pt>
                <c:pt idx="21">
                  <c:v>40.267195602638402</c:v>
                </c:pt>
                <c:pt idx="22">
                  <c:v>39.125792508176296</c:v>
                </c:pt>
              </c:numCache>
            </c:numRef>
          </c:val>
        </c:ser>
        <c:ser>
          <c:idx val="1"/>
          <c:order val="1"/>
          <c:tx>
            <c:v>Coalbed Methane</c:v>
          </c:tx>
          <c:spPr>
            <a:solidFill>
              <a:srgbClr val="92D050"/>
            </a:solidFill>
            <a:ln w="25400">
              <a:noFill/>
            </a:ln>
          </c:spPr>
          <c:val>
            <c:numRef>
              <c:f>'Figure 1'!$F$4:$F$26</c:f>
              <c:numCache>
                <c:formatCode>_(* #,##0.00_);_(* \(#,##0.00\);_(* "-"??_);_(@_)</c:formatCode>
                <c:ptCount val="23"/>
                <c:pt idx="0">
                  <c:v>0.53698630136986292</c:v>
                </c:pt>
                <c:pt idx="1">
                  <c:v>0.95342465753424666</c:v>
                </c:pt>
                <c:pt idx="2">
                  <c:v>1.4726775956284153</c:v>
                </c:pt>
                <c:pt idx="3">
                  <c:v>2.0602739726027401</c:v>
                </c:pt>
                <c:pt idx="4">
                  <c:v>2.3315068493150681</c:v>
                </c:pt>
                <c:pt idx="5">
                  <c:v>2.6191780821917807</c:v>
                </c:pt>
                <c:pt idx="6">
                  <c:v>2.7404371584699456</c:v>
                </c:pt>
                <c:pt idx="7">
                  <c:v>2.9863013698630136</c:v>
                </c:pt>
                <c:pt idx="8">
                  <c:v>3.2712328767123293</c:v>
                </c:pt>
                <c:pt idx="9">
                  <c:v>3.4301369863013704</c:v>
                </c:pt>
                <c:pt idx="10">
                  <c:v>3.767759562841531</c:v>
                </c:pt>
                <c:pt idx="11">
                  <c:v>4.2794520547945227</c:v>
                </c:pt>
                <c:pt idx="12">
                  <c:v>4.4219178082191775</c:v>
                </c:pt>
                <c:pt idx="13">
                  <c:v>4.3835616438356162</c:v>
                </c:pt>
                <c:pt idx="14">
                  <c:v>4.6994535519125682</c:v>
                </c:pt>
                <c:pt idx="15">
                  <c:v>4.7452054794520544</c:v>
                </c:pt>
                <c:pt idx="16">
                  <c:v>4.816438356164384</c:v>
                </c:pt>
                <c:pt idx="17">
                  <c:v>4.8027397260273963</c:v>
                </c:pt>
                <c:pt idx="18">
                  <c:v>5.3715846994535514</c:v>
                </c:pt>
                <c:pt idx="19">
                  <c:v>5.2438356164383553</c:v>
                </c:pt>
                <c:pt idx="20">
                  <c:v>5.1671232876712319</c:v>
                </c:pt>
                <c:pt idx="21">
                  <c:v>4.8741232876712335</c:v>
                </c:pt>
                <c:pt idx="22">
                  <c:v>4.5601092896174853</c:v>
                </c:pt>
              </c:numCache>
            </c:numRef>
          </c:val>
        </c:ser>
        <c:ser>
          <c:idx val="2"/>
          <c:order val="2"/>
          <c:tx>
            <c:v>Shale</c:v>
          </c:tx>
          <c:spPr>
            <a:solidFill>
              <a:schemeClr val="accent2"/>
            </a:solidFill>
            <a:ln w="25400">
              <a:noFill/>
            </a:ln>
          </c:spPr>
          <c:val>
            <c:numRef>
              <c:f>'Figure 1'!$G$4:$G$26</c:f>
              <c:numCache>
                <c:formatCode>General</c:formatCode>
                <c:ptCount val="23"/>
                <c:pt idx="10" formatCode="#,##0.00">
                  <c:v>0.8073020710459925</c:v>
                </c:pt>
                <c:pt idx="11" formatCode="#,##0.00">
                  <c:v>0.89768936978086389</c:v>
                </c:pt>
                <c:pt idx="12" formatCode="#,##0.00">
                  <c:v>1.0600757490636383</c:v>
                </c:pt>
                <c:pt idx="13" formatCode="#,##0.00">
                  <c:v>1.2141625087463332</c:v>
                </c:pt>
                <c:pt idx="14" formatCode="#,##0.00">
                  <c:v>1.3512683099377087</c:v>
                </c:pt>
                <c:pt idx="15" formatCode="#,##0.00">
                  <c:v>2.04408681758889</c:v>
                </c:pt>
                <c:pt idx="16" formatCode="#,##0.00">
                  <c:v>2.649899039896678</c:v>
                </c:pt>
                <c:pt idx="17" formatCode="#,##0.00">
                  <c:v>4.5629803948384344</c:v>
                </c:pt>
                <c:pt idx="18" formatCode="#,##0.00">
                  <c:v>6.8028289497551802</c:v>
                </c:pt>
                <c:pt idx="19" formatCode="#,##0.00">
                  <c:v>9.3056192530282313</c:v>
                </c:pt>
                <c:pt idx="20" formatCode="#,##0.00">
                  <c:v>13.967601204692082</c:v>
                </c:pt>
                <c:pt idx="21" formatCode="#,##0.00">
                  <c:v>20.711700287772562</c:v>
                </c:pt>
                <c:pt idx="22" formatCode="#,##0.00">
                  <c:v>25.492942464501294</c:v>
                </c:pt>
              </c:numCache>
            </c:numRef>
          </c:val>
        </c:ser>
        <c:axId val="99508224"/>
        <c:axId val="99509760"/>
      </c:areaChart>
      <c:dateAx>
        <c:axId val="99508224"/>
        <c:scaling>
          <c:orientation val="minMax"/>
          <c:max val="40909"/>
        </c:scaling>
        <c:axPos val="b"/>
        <c:numFmt formatCode="yyyy" sourceLinked="1"/>
        <c:tickLblPos val="nextTo"/>
        <c:txPr>
          <a:bodyPr/>
          <a:lstStyle/>
          <a:p>
            <a:pPr>
              <a:defRPr sz="1200">
                <a:solidFill>
                  <a:schemeClr val="tx2"/>
                </a:solidFill>
              </a:defRPr>
            </a:pPr>
            <a:endParaRPr lang="en-US"/>
          </a:p>
        </c:txPr>
        <c:crossAx val="99509760"/>
        <c:crosses val="autoZero"/>
        <c:auto val="1"/>
        <c:lblOffset val="100"/>
        <c:majorUnit val="2"/>
        <c:majorTimeUnit val="years"/>
      </c:dateAx>
      <c:valAx>
        <c:axId val="99509760"/>
        <c:scaling>
          <c:orientation val="minMax"/>
          <c:min val="40"/>
        </c:scaling>
        <c:axPos val="l"/>
        <c:numFmt formatCode="_(* #,##0_);_(* \(#,##0\);_(* &quot;-&quot;_);_(@_)" sourceLinked="0"/>
        <c:tickLblPos val="nextTo"/>
        <c:txPr>
          <a:bodyPr/>
          <a:lstStyle/>
          <a:p>
            <a:pPr>
              <a:defRPr sz="1200">
                <a:solidFill>
                  <a:schemeClr val="tx2"/>
                </a:solidFill>
              </a:defRPr>
            </a:pPr>
            <a:endParaRPr lang="en-US"/>
          </a:p>
        </c:txPr>
        <c:crossAx val="99508224"/>
        <c:crosses val="autoZero"/>
        <c:crossBetween val="midCat"/>
      </c:valAx>
    </c:plotArea>
    <c:plotVisOnly val="1"/>
  </c:chart>
  <c:spPr>
    <a:ln w="12700">
      <a:solidFill>
        <a:schemeClr val="tx2"/>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chemeClr val="tx2"/>
                </a:solidFill>
              </a:defRPr>
            </a:pPr>
            <a:r>
              <a:rPr lang="en-US" sz="2000">
                <a:solidFill>
                  <a:schemeClr val="tx2"/>
                </a:solidFill>
              </a:rPr>
              <a:t>Real Natural Gas Prices - US$/MMBtu</a:t>
            </a:r>
          </a:p>
        </c:rich>
      </c:tx>
      <c:layout/>
    </c:title>
    <c:plotArea>
      <c:layout>
        <c:manualLayout>
          <c:layoutTarget val="inner"/>
          <c:xMode val="edge"/>
          <c:yMode val="edge"/>
          <c:x val="0.14214129483814544"/>
          <c:y val="0.26876166520851558"/>
          <c:w val="0.79346981627296587"/>
          <c:h val="0.58285104986876657"/>
        </c:manualLayout>
      </c:layout>
      <c:lineChart>
        <c:grouping val="standard"/>
        <c:ser>
          <c:idx val="0"/>
          <c:order val="0"/>
          <c:tx>
            <c:v>Henry Hub Spot ($2012)</c:v>
          </c:tx>
          <c:marker>
            <c:symbol val="none"/>
          </c:marker>
          <c:cat>
            <c:numRef>
              <c:f>'Figure 2'!$A$7:$A$19</c:f>
              <c:numCache>
                <c:formatCode>yyyy</c:formatCode>
                <c:ptCount val="13"/>
                <c:pt idx="0">
                  <c:v>36707</c:v>
                </c:pt>
                <c:pt idx="1">
                  <c:v>37072</c:v>
                </c:pt>
                <c:pt idx="2">
                  <c:v>37437</c:v>
                </c:pt>
                <c:pt idx="3">
                  <c:v>37802</c:v>
                </c:pt>
                <c:pt idx="4">
                  <c:v>38168</c:v>
                </c:pt>
                <c:pt idx="5">
                  <c:v>38533</c:v>
                </c:pt>
                <c:pt idx="6">
                  <c:v>38898</c:v>
                </c:pt>
                <c:pt idx="7">
                  <c:v>39263</c:v>
                </c:pt>
                <c:pt idx="8">
                  <c:v>39629</c:v>
                </c:pt>
                <c:pt idx="9">
                  <c:v>39994</c:v>
                </c:pt>
                <c:pt idx="10">
                  <c:v>40359</c:v>
                </c:pt>
                <c:pt idx="11">
                  <c:v>40724</c:v>
                </c:pt>
                <c:pt idx="12">
                  <c:v>41090</c:v>
                </c:pt>
              </c:numCache>
            </c:numRef>
          </c:cat>
          <c:val>
            <c:numRef>
              <c:f>'Figure 2'!$E$7:$E$19</c:f>
              <c:numCache>
                <c:formatCode>_("$"* #,##0.00_);_("$"* \(#,##0.00\);_("$"* "-"??_);_(@_)</c:formatCode>
                <c:ptCount val="13"/>
                <c:pt idx="0">
                  <c:v>5.6073731679819625</c:v>
                </c:pt>
                <c:pt idx="1">
                  <c:v>5.038412348401323</c:v>
                </c:pt>
                <c:pt idx="2">
                  <c:v>4.2304989154013022</c:v>
                </c:pt>
                <c:pt idx="3">
                  <c:v>6.7081615302869295</c:v>
                </c:pt>
                <c:pt idx="4">
                  <c:v>7.0217561983471084</c:v>
                </c:pt>
                <c:pt idx="5">
                  <c:v>10.02826</c:v>
                </c:pt>
                <c:pt idx="6">
                  <c:v>7.5256007751937988</c:v>
                </c:pt>
                <c:pt idx="7">
                  <c:v>7.5738041431261767</c:v>
                </c:pt>
                <c:pt idx="8">
                  <c:v>9.4147697974217337</c:v>
                </c:pt>
                <c:pt idx="9">
                  <c:v>4.1522922374429223</c:v>
                </c:pt>
                <c:pt idx="10">
                  <c:v>4.5432252252252265</c:v>
                </c:pt>
                <c:pt idx="11">
                  <c:v>4.0705467372134025</c:v>
                </c:pt>
                <c:pt idx="12">
                  <c:v>2.75</c:v>
                </c:pt>
              </c:numCache>
            </c:numRef>
          </c:val>
        </c:ser>
        <c:ser>
          <c:idx val="1"/>
          <c:order val="1"/>
          <c:tx>
            <c:strRef>
              <c:f>'Figure 2'!$F$3</c:f>
              <c:strCache>
                <c:ptCount val="1"/>
                <c:pt idx="0">
                  <c:v>Japan LNG ($2012)</c:v>
                </c:pt>
              </c:strCache>
            </c:strRef>
          </c:tx>
          <c:marker>
            <c:symbol val="none"/>
          </c:marker>
          <c:val>
            <c:numRef>
              <c:f>'Figure 2'!$F$7:$F$19</c:f>
              <c:numCache>
                <c:formatCode>0.00</c:formatCode>
                <c:ptCount val="13"/>
                <c:pt idx="0">
                  <c:v>6.1450184498565346</c:v>
                </c:pt>
                <c:pt idx="1">
                  <c:v>5.9006198159043315</c:v>
                </c:pt>
                <c:pt idx="2">
                  <c:v>5.3487048383844762</c:v>
                </c:pt>
                <c:pt idx="3">
                  <c:v>5.8487063240714141</c:v>
                </c:pt>
                <c:pt idx="4">
                  <c:v>6.1777544417642476</c:v>
                </c:pt>
                <c:pt idx="5">
                  <c:v>6.9790557149503742</c:v>
                </c:pt>
                <c:pt idx="6">
                  <c:v>7.9821781805126779</c:v>
                </c:pt>
                <c:pt idx="7">
                  <c:v>8.3997618350833925</c:v>
                </c:pt>
                <c:pt idx="8">
                  <c:v>13.333964861213929</c:v>
                </c:pt>
                <c:pt idx="9">
                  <c:v>9.5462022488301219</c:v>
                </c:pt>
                <c:pt idx="10">
                  <c:v>11.34183481713724</c:v>
                </c:pt>
                <c:pt idx="11">
                  <c:v>14.989084999445668</c:v>
                </c:pt>
                <c:pt idx="12">
                  <c:v>16.55</c:v>
                </c:pt>
              </c:numCache>
            </c:numRef>
          </c:val>
        </c:ser>
        <c:ser>
          <c:idx val="2"/>
          <c:order val="2"/>
          <c:tx>
            <c:strRef>
              <c:f>'Figure 2'!$G$3</c:f>
              <c:strCache>
                <c:ptCount val="1"/>
                <c:pt idx="0">
                  <c:v>UK NBP ($2012)</c:v>
                </c:pt>
              </c:strCache>
            </c:strRef>
          </c:tx>
          <c:marker>
            <c:symbol val="none"/>
          </c:marker>
          <c:val>
            <c:numRef>
              <c:f>'Figure 2'!$G$7:$G$19</c:f>
              <c:numCache>
                <c:formatCode>0.00</c:formatCode>
                <c:ptCount val="13"/>
                <c:pt idx="0">
                  <c:v>3.5268373684687098</c:v>
                </c:pt>
                <c:pt idx="1">
                  <c:v>4.0391843113156884</c:v>
                </c:pt>
                <c:pt idx="2">
                  <c:v>2.9696134705457431</c:v>
                </c:pt>
                <c:pt idx="3">
                  <c:v>4.0855697053122384</c:v>
                </c:pt>
                <c:pt idx="4">
                  <c:v>5.3136880183864772</c:v>
                </c:pt>
                <c:pt idx="5">
                  <c:v>8.5200682615000041</c:v>
                </c:pt>
                <c:pt idx="6">
                  <c:v>8.8027252482096738</c:v>
                </c:pt>
                <c:pt idx="7">
                  <c:v>6.5267096826521902</c:v>
                </c:pt>
                <c:pt idx="8">
                  <c:v>11.468437773096879</c:v>
                </c:pt>
                <c:pt idx="9">
                  <c:v>5.1113242009132414</c:v>
                </c:pt>
                <c:pt idx="10">
                  <c:v>6.8160308667481901</c:v>
                </c:pt>
                <c:pt idx="11">
                  <c:v>9.1872363110521</c:v>
                </c:pt>
                <c:pt idx="12">
                  <c:v>10</c:v>
                </c:pt>
              </c:numCache>
            </c:numRef>
          </c:val>
        </c:ser>
        <c:marker val="1"/>
        <c:axId val="102461440"/>
        <c:axId val="102463360"/>
      </c:lineChart>
      <c:dateAx>
        <c:axId val="102461440"/>
        <c:scaling>
          <c:orientation val="minMax"/>
        </c:scaling>
        <c:axPos val="b"/>
        <c:numFmt formatCode="yyyy" sourceLinked="1"/>
        <c:tickLblPos val="nextTo"/>
        <c:txPr>
          <a:bodyPr/>
          <a:lstStyle/>
          <a:p>
            <a:pPr>
              <a:defRPr sz="1200">
                <a:solidFill>
                  <a:schemeClr val="tx2"/>
                </a:solidFill>
              </a:defRPr>
            </a:pPr>
            <a:endParaRPr lang="en-US"/>
          </a:p>
        </c:txPr>
        <c:crossAx val="102463360"/>
        <c:crosses val="autoZero"/>
        <c:auto val="1"/>
        <c:lblOffset val="100"/>
        <c:majorUnit val="2"/>
        <c:majorTimeUnit val="years"/>
      </c:dateAx>
      <c:valAx>
        <c:axId val="102463360"/>
        <c:scaling>
          <c:orientation val="minMax"/>
        </c:scaling>
        <c:axPos val="l"/>
        <c:numFmt formatCode="_(&quot;$&quot;* #,##0_);_(&quot;$&quot;* \(#,##0\);_(&quot;$&quot;* &quot;-&quot;_);_(@_)" sourceLinked="0"/>
        <c:tickLblPos val="nextTo"/>
        <c:txPr>
          <a:bodyPr/>
          <a:lstStyle/>
          <a:p>
            <a:pPr>
              <a:defRPr sz="1200">
                <a:solidFill>
                  <a:schemeClr val="tx2"/>
                </a:solidFill>
              </a:defRPr>
            </a:pPr>
            <a:endParaRPr lang="en-US"/>
          </a:p>
        </c:txPr>
        <c:crossAx val="102461440"/>
        <c:crosses val="autoZero"/>
        <c:crossBetween val="between"/>
      </c:valAx>
    </c:plotArea>
    <c:legend>
      <c:legendPos val="r"/>
      <c:layout>
        <c:manualLayout>
          <c:xMode val="edge"/>
          <c:yMode val="edge"/>
          <c:x val="0.14394444444444499"/>
          <c:y val="0.32049176144648628"/>
          <c:w val="0.37827777777777855"/>
          <c:h val="0.24767351997666937"/>
        </c:manualLayout>
      </c:layout>
      <c:txPr>
        <a:bodyPr/>
        <a:lstStyle/>
        <a:p>
          <a:pPr>
            <a:defRPr sz="1400">
              <a:solidFill>
                <a:schemeClr val="tx2"/>
              </a:solidFill>
            </a:defRPr>
          </a:pPr>
          <a:endParaRPr lang="en-US"/>
        </a:p>
      </c:txPr>
    </c:legend>
    <c:plotVisOnly val="1"/>
  </c:chart>
  <c:spPr>
    <a:ln w="12700">
      <a:solidFill>
        <a:schemeClr val="accent1"/>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0.14797</cdr:x>
      <cdr:y>0.75</cdr:y>
    </cdr:from>
    <cdr:to>
      <cdr:x>0.5752</cdr:x>
      <cdr:y>0.86538</cdr:y>
    </cdr:to>
    <cdr:sp macro="" textlink="">
      <cdr:nvSpPr>
        <cdr:cNvPr id="2" name="TextBox 1"/>
        <cdr:cNvSpPr txBox="1"/>
      </cdr:nvSpPr>
      <cdr:spPr>
        <a:xfrm xmlns:a="http://schemas.openxmlformats.org/drawingml/2006/main">
          <a:off x="902025" y="2971800"/>
          <a:ext cx="2604394" cy="457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Conventional Gas</a:t>
          </a:r>
        </a:p>
      </cdr:txBody>
    </cdr:sp>
  </cdr:relSizeAnchor>
  <cdr:relSizeAnchor xmlns:cdr="http://schemas.openxmlformats.org/drawingml/2006/chartDrawing">
    <cdr:from>
      <cdr:x>0.79229</cdr:x>
      <cdr:y>0.53846</cdr:y>
    </cdr:from>
    <cdr:to>
      <cdr:x>0.94686</cdr:x>
      <cdr:y>0.78954</cdr:y>
    </cdr:to>
    <cdr:sp macro="" textlink="">
      <cdr:nvSpPr>
        <cdr:cNvPr id="3" name="TextBox 2"/>
        <cdr:cNvSpPr txBox="1"/>
      </cdr:nvSpPr>
      <cdr:spPr>
        <a:xfrm xmlns:a="http://schemas.openxmlformats.org/drawingml/2006/main">
          <a:off x="4829800" y="2133599"/>
          <a:ext cx="942259" cy="994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Shale Gas</a:t>
          </a:r>
        </a:p>
      </cdr:txBody>
    </cdr:sp>
  </cdr:relSizeAnchor>
  <cdr:relSizeAnchor xmlns:cdr="http://schemas.openxmlformats.org/drawingml/2006/chartDrawing">
    <cdr:from>
      <cdr:x>0.34769</cdr:x>
      <cdr:y>0.61538</cdr:y>
    </cdr:from>
    <cdr:to>
      <cdr:x>0.6933</cdr:x>
      <cdr:y>0.71154</cdr:y>
    </cdr:to>
    <cdr:sp macro="" textlink="">
      <cdr:nvSpPr>
        <cdr:cNvPr id="4" name="TextBox 3"/>
        <cdr:cNvSpPr txBox="1"/>
      </cdr:nvSpPr>
      <cdr:spPr>
        <a:xfrm xmlns:a="http://schemas.openxmlformats.org/drawingml/2006/main">
          <a:off x="2119518" y="2438400"/>
          <a:ext cx="210683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Coalbed Methane</a:t>
          </a:r>
        </a:p>
      </cdr:txBody>
    </cdr:sp>
  </cdr:relSizeAnchor>
  <cdr:relSizeAnchor xmlns:cdr="http://schemas.openxmlformats.org/drawingml/2006/chartDrawing">
    <cdr:from>
      <cdr:x>0.025</cdr:x>
      <cdr:y>0.06667</cdr:y>
    </cdr:from>
    <cdr:to>
      <cdr:x>0.1</cdr:x>
      <cdr:y>0.13333</cdr:y>
    </cdr:to>
    <cdr:sp macro="" textlink="">
      <cdr:nvSpPr>
        <cdr:cNvPr id="5" name="TextBox 4"/>
        <cdr:cNvSpPr txBox="1"/>
      </cdr:nvSpPr>
      <cdr:spPr>
        <a:xfrm xmlns:a="http://schemas.openxmlformats.org/drawingml/2006/main">
          <a:off x="152400" y="228600"/>
          <a:ext cx="45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2"/>
              </a:solidFill>
            </a:rPr>
            <a:t>Bcfd</a:t>
          </a:r>
          <a:endParaRPr lang="en-US"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75C4C56-8E8A-4279-B6FC-AFAFAA5CDAED}" type="datetimeFigureOut">
              <a:rPr lang="en-US" smtClean="0"/>
              <a:t>5/14/2013</a:t>
            </a:fld>
            <a:endParaRPr lang="en-US"/>
          </a:p>
        </p:txBody>
      </p:sp>
      <p:sp>
        <p:nvSpPr>
          <p:cNvPr id="4" name="Footer Placeholder 3"/>
          <p:cNvSpPr>
            <a:spLocks noGrp="1"/>
          </p:cNvSpPr>
          <p:nvPr>
            <p:ph type="ftr" sz="quarter" idx="2"/>
          </p:nvPr>
        </p:nvSpPr>
        <p:spPr>
          <a:xfrm>
            <a:off x="0" y="891540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5400"/>
            <a:ext cx="3067050" cy="469900"/>
          </a:xfrm>
          <a:prstGeom prst="rect">
            <a:avLst/>
          </a:prstGeom>
        </p:spPr>
        <p:txBody>
          <a:bodyPr vert="horz" lIns="91440" tIns="45720" rIns="91440" bIns="45720" rtlCol="0" anchor="b"/>
          <a:lstStyle>
            <a:lvl1pPr algn="r">
              <a:defRPr sz="1200"/>
            </a:lvl1pPr>
          </a:lstStyle>
          <a:p>
            <a:fld id="{BE6DAE5E-B565-446F-8346-A5CDFA9316D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344"/>
          </a:xfrm>
          <a:prstGeom prst="rect">
            <a:avLst/>
          </a:prstGeom>
        </p:spPr>
        <p:txBody>
          <a:bodyPr vert="horz" lIns="94064" tIns="47032" rIns="94064" bIns="47032" rtlCol="0"/>
          <a:lstStyle>
            <a:lvl1pPr algn="l">
              <a:defRPr sz="1200"/>
            </a:lvl1pPr>
          </a:lstStyle>
          <a:p>
            <a:endParaRPr lang="en-US" dirty="0"/>
          </a:p>
        </p:txBody>
      </p:sp>
      <p:sp>
        <p:nvSpPr>
          <p:cNvPr id="3" name="Date Placeholder 2"/>
          <p:cNvSpPr>
            <a:spLocks noGrp="1"/>
          </p:cNvSpPr>
          <p:nvPr>
            <p:ph type="dt" idx="1"/>
          </p:nvPr>
        </p:nvSpPr>
        <p:spPr>
          <a:xfrm>
            <a:off x="4008706" y="1"/>
            <a:ext cx="3066733" cy="469344"/>
          </a:xfrm>
          <a:prstGeom prst="rect">
            <a:avLst/>
          </a:prstGeom>
        </p:spPr>
        <p:txBody>
          <a:bodyPr vert="horz" lIns="94064" tIns="47032" rIns="94064" bIns="47032" rtlCol="0"/>
          <a:lstStyle>
            <a:lvl1pPr algn="r">
              <a:defRPr sz="1200"/>
            </a:lvl1pPr>
          </a:lstStyle>
          <a:p>
            <a:fld id="{B607277F-2EB4-4B56-AA17-70FA236F8C75}"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dirty="0"/>
          </a:p>
        </p:txBody>
      </p:sp>
      <p:sp>
        <p:nvSpPr>
          <p:cNvPr id="5" name="Notes Placeholder 4"/>
          <p:cNvSpPr>
            <a:spLocks noGrp="1"/>
          </p:cNvSpPr>
          <p:nvPr>
            <p:ph type="body" sz="quarter" idx="3"/>
          </p:nvPr>
        </p:nvSpPr>
        <p:spPr>
          <a:xfrm>
            <a:off x="707708" y="4458773"/>
            <a:ext cx="5661660" cy="4224100"/>
          </a:xfrm>
          <a:prstGeom prst="rect">
            <a:avLst/>
          </a:prstGeom>
        </p:spPr>
        <p:txBody>
          <a:bodyPr vert="horz" lIns="94064" tIns="47032" rIns="94064" bIns="47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5915"/>
            <a:ext cx="3066733" cy="469344"/>
          </a:xfrm>
          <a:prstGeom prst="rect">
            <a:avLst/>
          </a:prstGeom>
        </p:spPr>
        <p:txBody>
          <a:bodyPr vert="horz" lIns="94064" tIns="47032" rIns="94064" bIns="470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915915"/>
            <a:ext cx="3066733" cy="469344"/>
          </a:xfrm>
          <a:prstGeom prst="rect">
            <a:avLst/>
          </a:prstGeom>
        </p:spPr>
        <p:txBody>
          <a:bodyPr vert="horz" lIns="94064" tIns="47032" rIns="94064" bIns="47032" rtlCol="0" anchor="b"/>
          <a:lstStyle>
            <a:lvl1pPr algn="r">
              <a:defRPr sz="1200"/>
            </a:lvl1pPr>
          </a:lstStyle>
          <a:p>
            <a:fld id="{A4D3EFAB-A1AD-41F5-AE1B-65947054D1F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r>
              <a:rPr lang="en-US" dirty="0" smtClean="0"/>
              <a:t>Nice to be back  speaking at the PANC Golf tournament.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r>
              <a:rPr lang="en-US" dirty="0" smtClean="0"/>
              <a:t>Most of the  increase occurred after 2008, as</a:t>
            </a:r>
            <a:r>
              <a:rPr lang="en-US" baseline="0" dirty="0" smtClean="0"/>
              <a:t> technology in Shale Gas extraction improved – horizontal drilling a fracking.  This Shale Gas revolution turned a tight market into an overflowing market.</a:t>
            </a:r>
          </a:p>
          <a:p>
            <a:endParaRPr lang="en-US" baseline="0" dirty="0" smtClean="0"/>
          </a:p>
          <a:p>
            <a:r>
              <a:rPr lang="en-US" baseline="0" dirty="0" smtClean="0"/>
              <a:t>The shale plays were basically non associated—no oil, but some other NGLs</a:t>
            </a:r>
          </a:p>
          <a:p>
            <a:endParaRPr lang="en-US" baseline="0" dirty="0" smtClean="0"/>
          </a:p>
          <a:p>
            <a:r>
              <a:rPr lang="en-US" sz="1600" baseline="0" dirty="0" smtClean="0"/>
              <a:t>Until lately, associated gas production remained virtually flat.—MORE LATER</a:t>
            </a:r>
          </a:p>
          <a:p>
            <a:endParaRPr lang="en-US"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13</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r>
              <a:rPr lang="en-US" dirty="0" smtClean="0"/>
              <a:t>Most of the  increase occurred after 2008, as</a:t>
            </a:r>
            <a:r>
              <a:rPr lang="en-US" baseline="0" dirty="0" smtClean="0"/>
              <a:t> technology in Shale Gas extraction improved – horizontal drilling a fracking.  This Shale Gas revolution turned a tight market into an overflowing market.</a:t>
            </a:r>
          </a:p>
          <a:p>
            <a:endParaRPr lang="en-US" baseline="0" dirty="0" smtClean="0"/>
          </a:p>
          <a:p>
            <a:r>
              <a:rPr lang="en-US" baseline="0" dirty="0" smtClean="0"/>
              <a:t>The shale plays were basically non associated—no oil, but some other NGLs</a:t>
            </a:r>
          </a:p>
          <a:p>
            <a:endParaRPr lang="en-US" baseline="0" dirty="0" smtClean="0"/>
          </a:p>
          <a:p>
            <a:r>
              <a:rPr lang="en-US" sz="1600" baseline="0" dirty="0" smtClean="0"/>
              <a:t>Until lately, associated gas production remained virtually flat.—MORE LATER</a:t>
            </a:r>
          </a:p>
          <a:p>
            <a:endParaRPr lang="en-US" baseline="0"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15</a:t>
            </a:fld>
            <a:endParaRPr lang="en-US" dirty="0"/>
          </a:p>
        </p:txBody>
      </p:sp>
      <p:sp>
        <p:nvSpPr>
          <p:cNvPr id="5" name="Notes Placeholder 4"/>
          <p:cNvSpPr>
            <a:spLocks noGrp="1"/>
          </p:cNvSpPr>
          <p:nvPr>
            <p:ph type="body" sz="quarter" idx="11"/>
          </p:nvPr>
        </p:nvSpPr>
        <p:spPr/>
        <p:txBody>
          <a:bodyPr>
            <a:normAutofit/>
          </a:bodyPr>
          <a:lstStyle/>
          <a:p>
            <a:r>
              <a:rPr lang="en-US" dirty="0" smtClean="0"/>
              <a:t>Most of the  increase occurred after 2008, as</a:t>
            </a:r>
            <a:r>
              <a:rPr lang="en-US" baseline="0" dirty="0" smtClean="0"/>
              <a:t> technology in Shale Gas extraction improved – horizontal drilling a fracking.  This Shale Gas revolution turned a tight market into an overflowing market.</a:t>
            </a:r>
          </a:p>
          <a:p>
            <a:endParaRPr lang="en-US" baseline="0" dirty="0" smtClean="0"/>
          </a:p>
          <a:p>
            <a:r>
              <a:rPr lang="en-US" baseline="0" dirty="0" smtClean="0"/>
              <a:t>The shale plays were basically non associated—no oil, but some other NGLs</a:t>
            </a:r>
          </a:p>
          <a:p>
            <a:endParaRPr lang="en-US" baseline="0" dirty="0" smtClean="0"/>
          </a:p>
          <a:p>
            <a:r>
              <a:rPr lang="en-US" sz="1600" baseline="0" dirty="0" smtClean="0"/>
              <a:t>Until lately, associated gas production remained virtually flat.—MORE LATER</a:t>
            </a:r>
          </a:p>
          <a:p>
            <a:endParaRPr lang="en-US" baseline="0"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r>
              <a:rPr lang="en-US" dirty="0" smtClean="0"/>
              <a:t>Key oil shale plays include the Bakken &amp; Eagle Ford; rest of the Williston basin; the </a:t>
            </a:r>
            <a:r>
              <a:rPr lang="en-US" baseline="0" dirty="0" smtClean="0"/>
              <a:t>Monterrey Basin; and Avalon and Boone Springs;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17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dirty="0" smtClean="0"/>
              <a:t>First, a word from your sponsor:   NOTE that if you would like a copy of my monthly natural gas pricing newsletter or any other hedging assistance, please email me at  this website.  </a:t>
            </a:r>
          </a:p>
          <a:p>
            <a:endParaRPr lang="en-US" dirty="0" smtClean="0"/>
          </a:p>
          <a:p>
            <a:r>
              <a:rPr lang="en-US" dirty="0" smtClean="0"/>
              <a:t>MY FOCUS TODAY IS ON GAS PRODUCTION AND PRICING IN THE US.   MOST OF YOU ARE PROBABLY FAMILIAR WITH THE GAS SHALE DRILLING PHENOMENON,  THERE HAVE BEEN MANY STORIES ON THE GAS BOOM, BOTH ITS POSITIVE ECONOMIC EFFECTS AND THE NEGATIVES (FRACKING ISSUES, ETC.).     HOWEVER THERE IS A LOT MORE GOING ON IN THE US DRILLING SCENE.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5</a:t>
            </a:fld>
            <a:endParaRPr lang="en-US" dirty="0"/>
          </a:p>
        </p:txBody>
      </p:sp>
      <p:sp>
        <p:nvSpPr>
          <p:cNvPr id="5" name="Notes Placeholder 4"/>
          <p:cNvSpPr>
            <a:spLocks noGrp="1"/>
          </p:cNvSpPr>
          <p:nvPr>
            <p:ph type="body" sz="quarter" idx="11"/>
          </p:nvPr>
        </p:nvSpPr>
        <p:spPr/>
        <p:txBody>
          <a:bodyPr>
            <a:normAutofit/>
          </a:bodyPr>
          <a:lstStyle/>
          <a:p>
            <a:r>
              <a:rPr lang="en-US" dirty="0" smtClean="0"/>
              <a:t>First, a word from your sponsor:   NOTE that if you would like a copy of my monthly natural gas pricing newsletter or any other hedging assistance, please email me at  this website.  </a:t>
            </a:r>
          </a:p>
          <a:p>
            <a:endParaRPr lang="en-US" dirty="0" smtClean="0"/>
          </a:p>
          <a:p>
            <a:r>
              <a:rPr lang="en-US" dirty="0" smtClean="0"/>
              <a:t>MY FOCUS TODAY IS ON GAS PRODUCTION AND PRICING IN THE US.   MOST OF YOU ARE PROBABLY FAMILIAR WITH THE GAS SHALE DRILLING PHENOMENON,  THERE HAVE BEEN MANY STORIES ON THE GAS BOOM, BOTH ITS POSITIVE ECONOMIC EFFECTS AND THE NEGATIVES (FRACKING ISSUES, ETC.).     HOWEVER THERE IS A LOT MORE GOING ON IN THE US DRILLING SCENE.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8</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4D3EFAB-A1AD-41F5-AE1B-65947054D1F7}" type="slidenum">
              <a:rPr lang="en-US" smtClean="0"/>
              <a:pPr/>
              <a:t>9</a:t>
            </a:fld>
            <a:endParaRPr lang="en-US" dirty="0"/>
          </a:p>
        </p:txBody>
      </p:sp>
      <p:sp>
        <p:nvSpPr>
          <p:cNvPr id="5" name="Notes Placeholder 4"/>
          <p:cNvSpPr>
            <a:spLocks noGrp="1"/>
          </p:cNvSpPr>
          <p:nvPr>
            <p:ph type="body" sz="quarter" idx="11"/>
          </p:nvPr>
        </p:nvSpPr>
        <p:spPr/>
        <p:txBody>
          <a:bodyPr>
            <a:normAutofit/>
          </a:bodyPr>
          <a:lstStyle/>
          <a:p>
            <a:r>
              <a:rPr lang="en-US" dirty="0" smtClean="0"/>
              <a:t>Basic gas production schematic:</a:t>
            </a:r>
          </a:p>
          <a:p>
            <a:r>
              <a:rPr lang="en-US" dirty="0" smtClean="0"/>
              <a:t>1. Gas flows from gas wells (Non Associated gas)</a:t>
            </a:r>
          </a:p>
          <a:p>
            <a:r>
              <a:rPr lang="en-US" dirty="0" smtClean="0"/>
              <a:t>2. And oil wells (Associated Gas)</a:t>
            </a:r>
          </a:p>
          <a:p>
            <a:r>
              <a:rPr lang="en-US" dirty="0" smtClean="0"/>
              <a:t>THE TOTAL OF THESE TWO IS CALLED GROSS GAS WITHDRAWALS</a:t>
            </a:r>
          </a:p>
          <a:p>
            <a:endParaRPr lang="en-US" dirty="0" smtClean="0"/>
          </a:p>
          <a:p>
            <a:r>
              <a:rPr lang="en-US" dirty="0" smtClean="0"/>
              <a:t>Then some gas is reinjected for pressure maintenance in oil wells and some is flared.</a:t>
            </a:r>
          </a:p>
          <a:p>
            <a:endParaRPr lang="en-US" dirty="0" smtClean="0"/>
          </a:p>
          <a:p>
            <a:r>
              <a:rPr lang="en-US" dirty="0" smtClean="0"/>
              <a:t>Non hydro carbon gases are removed -- helium, hydrogen sulfide, and nitrogen.  WHAT IS LEFT IS CALLED MARKETED PRODUCTION,</a:t>
            </a:r>
          </a:p>
          <a:p>
            <a:endParaRPr lang="en-US" dirty="0" smtClean="0"/>
          </a:p>
          <a:p>
            <a:r>
              <a:rPr lang="en-US" dirty="0" smtClean="0"/>
              <a:t>Then the remainder is fractionated to remove heavier gases—ethane, propane butanes and natural gasoline.  This is required to make gas “pipeline quality.”</a:t>
            </a:r>
          </a:p>
          <a:p>
            <a:endParaRPr lang="en-US" dirty="0" smtClean="0"/>
          </a:p>
          <a:p>
            <a:r>
              <a:rPr lang="en-US" dirty="0" smtClean="0"/>
              <a:t>WHAT IS LEFT IS CALLED DRY GAS.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FF5234-CAE6-49FA-A682-59CFEA4C04AE}" type="datetime1">
              <a:rPr lang="en-US" smtClean="0"/>
              <a:pPr/>
              <a:t>5/14/2013</a:t>
            </a:fld>
            <a:endParaRPr lang="en-US" dirty="0"/>
          </a:p>
        </p:txBody>
      </p:sp>
      <p:sp>
        <p:nvSpPr>
          <p:cNvPr id="5" name="Footer Placeholder 4"/>
          <p:cNvSpPr>
            <a:spLocks noGrp="1"/>
          </p:cNvSpPr>
          <p:nvPr>
            <p:ph type="ftr" sz="quarter" idx="11"/>
          </p:nvPr>
        </p:nvSpPr>
        <p:spPr/>
        <p:txBody>
          <a:bodyPr/>
          <a:lstStyle/>
          <a:p>
            <a:r>
              <a:rPr lang="en-US" smtClean="0"/>
              <a:t>ASSOCIATED GAS PRODUCTION TRENDS – JUNE 2012</a:t>
            </a:r>
            <a:endParaRPr lang="en-US" dirty="0"/>
          </a:p>
        </p:txBody>
      </p:sp>
      <p:sp>
        <p:nvSpPr>
          <p:cNvPr id="6" name="Slide Number Placeholder 5"/>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E32EB-3781-473A-898A-06E564C6B355}" type="datetime1">
              <a:rPr lang="en-US" smtClean="0"/>
              <a:pPr/>
              <a:t>5/14/2013</a:t>
            </a:fld>
            <a:endParaRPr lang="en-US" dirty="0"/>
          </a:p>
        </p:txBody>
      </p:sp>
      <p:sp>
        <p:nvSpPr>
          <p:cNvPr id="5" name="Footer Placeholder 4"/>
          <p:cNvSpPr>
            <a:spLocks noGrp="1"/>
          </p:cNvSpPr>
          <p:nvPr>
            <p:ph type="ftr" sz="quarter" idx="11"/>
          </p:nvPr>
        </p:nvSpPr>
        <p:spPr/>
        <p:txBody>
          <a:bodyPr/>
          <a:lstStyle/>
          <a:p>
            <a:r>
              <a:rPr lang="en-US" smtClean="0"/>
              <a:t>ASSOCIATED GAS PRODUCTION TRENDS – JUNE 2012</a:t>
            </a:r>
            <a:endParaRPr lang="en-US" dirty="0"/>
          </a:p>
        </p:txBody>
      </p:sp>
      <p:sp>
        <p:nvSpPr>
          <p:cNvPr id="6" name="Slide Number Placeholder 5"/>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A5315-20BE-4DB5-82BB-5556DDBB5A16}" type="datetime1">
              <a:rPr lang="en-US" smtClean="0"/>
              <a:pPr/>
              <a:t>5/14/2013</a:t>
            </a:fld>
            <a:endParaRPr lang="en-US" dirty="0"/>
          </a:p>
        </p:txBody>
      </p:sp>
      <p:sp>
        <p:nvSpPr>
          <p:cNvPr id="5" name="Footer Placeholder 4"/>
          <p:cNvSpPr>
            <a:spLocks noGrp="1"/>
          </p:cNvSpPr>
          <p:nvPr>
            <p:ph type="ftr" sz="quarter" idx="11"/>
          </p:nvPr>
        </p:nvSpPr>
        <p:spPr/>
        <p:txBody>
          <a:bodyPr/>
          <a:lstStyle/>
          <a:p>
            <a:r>
              <a:rPr lang="en-US" smtClean="0"/>
              <a:t>ASSOCIATED GAS PRODUCTION TRENDS – JUNE 2012</a:t>
            </a:r>
            <a:endParaRPr lang="en-US" dirty="0"/>
          </a:p>
        </p:txBody>
      </p:sp>
      <p:sp>
        <p:nvSpPr>
          <p:cNvPr id="6" name="Slide Number Placeholder 5"/>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7D244-EF1B-4523-A81D-7818DABE9EB2}" type="datetime1">
              <a:rPr lang="en-US" smtClean="0"/>
              <a:pPr/>
              <a:t>5/14/2013</a:t>
            </a:fld>
            <a:endParaRPr lang="en-US" dirty="0"/>
          </a:p>
        </p:txBody>
      </p:sp>
      <p:sp>
        <p:nvSpPr>
          <p:cNvPr id="5" name="Footer Placeholder 4"/>
          <p:cNvSpPr>
            <a:spLocks noGrp="1"/>
          </p:cNvSpPr>
          <p:nvPr>
            <p:ph type="ftr" sz="quarter" idx="11"/>
          </p:nvPr>
        </p:nvSpPr>
        <p:spPr/>
        <p:txBody>
          <a:bodyPr/>
          <a:lstStyle/>
          <a:p>
            <a:r>
              <a:rPr lang="en-US" smtClean="0"/>
              <a:t>ASSOCIATED GAS PRODUCTION TRENDS – JUNE 2012</a:t>
            </a:r>
            <a:endParaRPr lang="en-US" dirty="0"/>
          </a:p>
        </p:txBody>
      </p:sp>
      <p:sp>
        <p:nvSpPr>
          <p:cNvPr id="6" name="Slide Number Placeholder 5"/>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9F6C-812C-4037-B592-20138A35AF21}" type="datetime1">
              <a:rPr lang="en-US" smtClean="0"/>
              <a:pPr/>
              <a:t>5/14/2013</a:t>
            </a:fld>
            <a:endParaRPr lang="en-US" dirty="0"/>
          </a:p>
        </p:txBody>
      </p:sp>
      <p:sp>
        <p:nvSpPr>
          <p:cNvPr id="5" name="Footer Placeholder 4"/>
          <p:cNvSpPr>
            <a:spLocks noGrp="1"/>
          </p:cNvSpPr>
          <p:nvPr>
            <p:ph type="ftr" sz="quarter" idx="11"/>
          </p:nvPr>
        </p:nvSpPr>
        <p:spPr/>
        <p:txBody>
          <a:bodyPr/>
          <a:lstStyle/>
          <a:p>
            <a:r>
              <a:rPr lang="en-US" smtClean="0"/>
              <a:t>ASSOCIATED GAS PRODUCTION TRENDS – JUNE 2012</a:t>
            </a:r>
            <a:endParaRPr lang="en-US" dirty="0"/>
          </a:p>
        </p:txBody>
      </p:sp>
      <p:sp>
        <p:nvSpPr>
          <p:cNvPr id="6" name="Slide Number Placeholder 5"/>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F3CB1-268F-4EC4-BD21-BF4EF2123AA1}" type="datetime1">
              <a:rPr lang="en-US" smtClean="0"/>
              <a:pPr/>
              <a:t>5/14/2013</a:t>
            </a:fld>
            <a:endParaRPr lang="en-US" dirty="0"/>
          </a:p>
        </p:txBody>
      </p:sp>
      <p:sp>
        <p:nvSpPr>
          <p:cNvPr id="6" name="Footer Placeholder 5"/>
          <p:cNvSpPr>
            <a:spLocks noGrp="1"/>
          </p:cNvSpPr>
          <p:nvPr>
            <p:ph type="ftr" sz="quarter" idx="11"/>
          </p:nvPr>
        </p:nvSpPr>
        <p:spPr/>
        <p:txBody>
          <a:bodyPr/>
          <a:lstStyle/>
          <a:p>
            <a:r>
              <a:rPr lang="en-US" smtClean="0"/>
              <a:t>ASSOCIATED GAS PRODUCTION TRENDS – JUNE 2012</a:t>
            </a:r>
            <a:endParaRPr lang="en-US" dirty="0"/>
          </a:p>
        </p:txBody>
      </p:sp>
      <p:sp>
        <p:nvSpPr>
          <p:cNvPr id="7" name="Slide Number Placeholder 6"/>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E0586-1BD1-4D2C-A5A3-7A444560C2A6}" type="datetime1">
              <a:rPr lang="en-US" smtClean="0"/>
              <a:pPr/>
              <a:t>5/14/2013</a:t>
            </a:fld>
            <a:endParaRPr lang="en-US" dirty="0"/>
          </a:p>
        </p:txBody>
      </p:sp>
      <p:sp>
        <p:nvSpPr>
          <p:cNvPr id="8" name="Footer Placeholder 7"/>
          <p:cNvSpPr>
            <a:spLocks noGrp="1"/>
          </p:cNvSpPr>
          <p:nvPr>
            <p:ph type="ftr" sz="quarter" idx="11"/>
          </p:nvPr>
        </p:nvSpPr>
        <p:spPr/>
        <p:txBody>
          <a:bodyPr/>
          <a:lstStyle/>
          <a:p>
            <a:r>
              <a:rPr lang="en-US" smtClean="0"/>
              <a:t>ASSOCIATED GAS PRODUCTION TRENDS – JUNE 2012</a:t>
            </a:r>
            <a:endParaRPr lang="en-US" dirty="0"/>
          </a:p>
        </p:txBody>
      </p:sp>
      <p:sp>
        <p:nvSpPr>
          <p:cNvPr id="9" name="Slide Number Placeholder 8"/>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0B05A-13D8-4BE3-8292-7FC6543FC72D}" type="datetime1">
              <a:rPr lang="en-US" smtClean="0"/>
              <a:pPr/>
              <a:t>5/14/2013</a:t>
            </a:fld>
            <a:endParaRPr lang="en-US" dirty="0"/>
          </a:p>
        </p:txBody>
      </p:sp>
      <p:sp>
        <p:nvSpPr>
          <p:cNvPr id="4" name="Footer Placeholder 3"/>
          <p:cNvSpPr>
            <a:spLocks noGrp="1"/>
          </p:cNvSpPr>
          <p:nvPr>
            <p:ph type="ftr" sz="quarter" idx="11"/>
          </p:nvPr>
        </p:nvSpPr>
        <p:spPr/>
        <p:txBody>
          <a:bodyPr/>
          <a:lstStyle/>
          <a:p>
            <a:r>
              <a:rPr lang="en-US" smtClean="0"/>
              <a:t>ASSOCIATED GAS PRODUCTION TRENDS – JUNE 2012</a:t>
            </a:r>
            <a:endParaRPr lang="en-US" dirty="0"/>
          </a:p>
        </p:txBody>
      </p:sp>
      <p:sp>
        <p:nvSpPr>
          <p:cNvPr id="5" name="Slide Number Placeholder 4"/>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00DC5-369D-487B-867C-CF989216C375}" type="datetime1">
              <a:rPr lang="en-US" smtClean="0"/>
              <a:pPr/>
              <a:t>5/14/2013</a:t>
            </a:fld>
            <a:endParaRPr lang="en-US" dirty="0"/>
          </a:p>
        </p:txBody>
      </p:sp>
      <p:sp>
        <p:nvSpPr>
          <p:cNvPr id="3" name="Footer Placeholder 2"/>
          <p:cNvSpPr>
            <a:spLocks noGrp="1"/>
          </p:cNvSpPr>
          <p:nvPr>
            <p:ph type="ftr" sz="quarter" idx="11"/>
          </p:nvPr>
        </p:nvSpPr>
        <p:spPr/>
        <p:txBody>
          <a:bodyPr/>
          <a:lstStyle/>
          <a:p>
            <a:r>
              <a:rPr lang="en-US" smtClean="0"/>
              <a:t>ASSOCIATED GAS PRODUCTION TRENDS – JUNE 2012</a:t>
            </a:r>
            <a:endParaRPr lang="en-US" dirty="0"/>
          </a:p>
        </p:txBody>
      </p:sp>
      <p:sp>
        <p:nvSpPr>
          <p:cNvPr id="4" name="Slide Number Placeholder 3"/>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1B594-32D3-4161-BA55-A0D010791176}" type="datetime1">
              <a:rPr lang="en-US" smtClean="0"/>
              <a:pPr/>
              <a:t>5/14/2013</a:t>
            </a:fld>
            <a:endParaRPr lang="en-US" dirty="0"/>
          </a:p>
        </p:txBody>
      </p:sp>
      <p:sp>
        <p:nvSpPr>
          <p:cNvPr id="6" name="Footer Placeholder 5"/>
          <p:cNvSpPr>
            <a:spLocks noGrp="1"/>
          </p:cNvSpPr>
          <p:nvPr>
            <p:ph type="ftr" sz="quarter" idx="11"/>
          </p:nvPr>
        </p:nvSpPr>
        <p:spPr/>
        <p:txBody>
          <a:bodyPr/>
          <a:lstStyle/>
          <a:p>
            <a:r>
              <a:rPr lang="en-US" smtClean="0"/>
              <a:t>ASSOCIATED GAS PRODUCTION TRENDS – JUNE 2012</a:t>
            </a:r>
            <a:endParaRPr lang="en-US" dirty="0"/>
          </a:p>
        </p:txBody>
      </p:sp>
      <p:sp>
        <p:nvSpPr>
          <p:cNvPr id="7" name="Slide Number Placeholder 6"/>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345A-07D8-4306-90B7-570E5B8EBC36}" type="datetime1">
              <a:rPr lang="en-US" smtClean="0"/>
              <a:pPr/>
              <a:t>5/14/2013</a:t>
            </a:fld>
            <a:endParaRPr lang="en-US" dirty="0"/>
          </a:p>
        </p:txBody>
      </p:sp>
      <p:sp>
        <p:nvSpPr>
          <p:cNvPr id="6" name="Footer Placeholder 5"/>
          <p:cNvSpPr>
            <a:spLocks noGrp="1"/>
          </p:cNvSpPr>
          <p:nvPr>
            <p:ph type="ftr" sz="quarter" idx="11"/>
          </p:nvPr>
        </p:nvSpPr>
        <p:spPr/>
        <p:txBody>
          <a:bodyPr/>
          <a:lstStyle/>
          <a:p>
            <a:r>
              <a:rPr lang="en-US" smtClean="0"/>
              <a:t>ASSOCIATED GAS PRODUCTION TRENDS – JUNE 2012</a:t>
            </a:r>
            <a:endParaRPr lang="en-US" dirty="0"/>
          </a:p>
        </p:txBody>
      </p:sp>
      <p:sp>
        <p:nvSpPr>
          <p:cNvPr id="7" name="Slide Number Placeholder 6"/>
          <p:cNvSpPr>
            <a:spLocks noGrp="1"/>
          </p:cNvSpPr>
          <p:nvPr>
            <p:ph type="sldNum" sz="quarter" idx="12"/>
          </p:nvPr>
        </p:nvSpPr>
        <p:spPr/>
        <p:txBody>
          <a:bodyPr/>
          <a:lstStyle/>
          <a:p>
            <a:fld id="{D05B2513-00E8-4278-9A27-08ABF17079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F0B6-0C3A-4950-8861-639EDADA00DE}" type="datetime1">
              <a:rPr lang="en-US" smtClean="0"/>
              <a:pPr/>
              <a:t>5/14/2013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ASSOCIATED GAS PRODUCTION TRENDS – JUNE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B2513-00E8-4278-9A27-08ABF17079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file:///C:\Users\Les\Desktop\PANC%20SEMINAR\CO2%20A.xlsm!mer_dataT12.01!%5bCO2%20A.xlsm%5dmer_dataT12.01%20Chart%201"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www.lesdemanenergy.com/" TargetMode="External"/><Relationship Id="rId5" Type="http://schemas.openxmlformats.org/officeDocument/2006/relationships/image" Target="../media/image2.gif"/><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www.lesdemanenergy.com/" TargetMode="Externa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8" name="TextBox 7"/>
          <p:cNvSpPr txBox="1"/>
          <p:nvPr/>
        </p:nvSpPr>
        <p:spPr>
          <a:xfrm>
            <a:off x="1295400" y="1981200"/>
            <a:ext cx="6781800" cy="3477875"/>
          </a:xfrm>
          <a:prstGeom prst="rect">
            <a:avLst/>
          </a:prstGeom>
          <a:noFill/>
        </p:spPr>
        <p:txBody>
          <a:bodyPr wrap="square" rtlCol="0">
            <a:spAutoFit/>
          </a:bodyPr>
          <a:lstStyle/>
          <a:p>
            <a:pPr algn="ctr"/>
            <a:r>
              <a:rPr lang="en-US" sz="3600" b="1" dirty="0" smtClean="0">
                <a:solidFill>
                  <a:schemeClr val="tx2">
                    <a:lumMod val="75000"/>
                  </a:schemeClr>
                </a:solidFill>
              </a:rPr>
              <a:t>The U.S. Shale Revolution:</a:t>
            </a:r>
          </a:p>
          <a:p>
            <a:pPr algn="ctr"/>
            <a:r>
              <a:rPr lang="en-US" sz="3600" b="1" dirty="0" smtClean="0">
                <a:solidFill>
                  <a:schemeClr val="tx2">
                    <a:lumMod val="75000"/>
                  </a:schemeClr>
                </a:solidFill>
              </a:rPr>
              <a:t>Framing the Issues</a:t>
            </a:r>
          </a:p>
          <a:p>
            <a:pPr algn="ctr"/>
            <a:endParaRPr lang="en-US" sz="3600" b="1" dirty="0" smtClean="0">
              <a:solidFill>
                <a:schemeClr val="tx2">
                  <a:lumMod val="75000"/>
                </a:schemeClr>
              </a:solidFill>
            </a:endParaRPr>
          </a:p>
          <a:p>
            <a:pPr algn="ctr"/>
            <a:r>
              <a:rPr lang="en-US" sz="2800" b="1" dirty="0" smtClean="0">
                <a:solidFill>
                  <a:schemeClr val="tx2">
                    <a:lumMod val="75000"/>
                  </a:schemeClr>
                </a:solidFill>
              </a:rPr>
              <a:t>PANC Annual Seminar </a:t>
            </a:r>
          </a:p>
          <a:p>
            <a:pPr algn="ctr"/>
            <a:r>
              <a:rPr lang="en-US" sz="2800" b="1" dirty="0" smtClean="0">
                <a:solidFill>
                  <a:schemeClr val="tx2">
                    <a:lumMod val="75000"/>
                  </a:schemeClr>
                </a:solidFill>
              </a:rPr>
              <a:t>May 21, 2013</a:t>
            </a:r>
          </a:p>
          <a:p>
            <a:pPr algn="ctr"/>
            <a:endParaRPr lang="en-US" sz="2800" b="1" dirty="0" smtClean="0">
              <a:solidFill>
                <a:schemeClr val="tx2">
                  <a:lumMod val="75000"/>
                </a:schemeClr>
              </a:solidFill>
            </a:endParaRPr>
          </a:p>
          <a:p>
            <a:pPr algn="ctr"/>
            <a:r>
              <a:rPr lang="en-US" sz="2800" b="1" dirty="0" smtClean="0">
                <a:solidFill>
                  <a:schemeClr val="tx2">
                    <a:lumMod val="75000"/>
                  </a:schemeClr>
                </a:solidFill>
              </a:rPr>
              <a:t>Les Deman – President  </a:t>
            </a:r>
            <a:endParaRPr lang="en-US" sz="2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6" name="TextBox 5"/>
          <p:cNvSpPr txBox="1"/>
          <p:nvPr/>
        </p:nvSpPr>
        <p:spPr>
          <a:xfrm>
            <a:off x="914400" y="1828800"/>
            <a:ext cx="7543800" cy="2923877"/>
          </a:xfrm>
          <a:prstGeom prst="rect">
            <a:avLst/>
          </a:prstGeom>
          <a:noFill/>
        </p:spPr>
        <p:txBody>
          <a:bodyPr wrap="square" rtlCol="0">
            <a:spAutoFit/>
          </a:bodyPr>
          <a:lstStyle/>
          <a:p>
            <a:pPr algn="ctr"/>
            <a:r>
              <a:rPr lang="en-US" sz="2400" b="1" dirty="0" smtClean="0">
                <a:solidFill>
                  <a:schemeClr val="tx2"/>
                </a:solidFill>
              </a:rPr>
              <a:t>Shale Gas and Oil Will Reap Long </a:t>
            </a:r>
            <a:r>
              <a:rPr lang="en-US" sz="2400" b="1" dirty="0" smtClean="0">
                <a:solidFill>
                  <a:schemeClr val="tx2"/>
                </a:solidFill>
              </a:rPr>
              <a:t>Term Benefits</a:t>
            </a:r>
          </a:p>
          <a:p>
            <a:pPr algn="ctr"/>
            <a:endParaRPr lang="en-US" sz="2400" b="1" dirty="0" smtClean="0">
              <a:solidFill>
                <a:schemeClr val="tx2"/>
              </a:solidFill>
            </a:endParaRPr>
          </a:p>
          <a:p>
            <a:endParaRPr lang="en-US" sz="2000" dirty="0" smtClean="0">
              <a:solidFill>
                <a:schemeClr val="tx2"/>
              </a:solidFill>
            </a:endParaRPr>
          </a:p>
          <a:p>
            <a:pPr>
              <a:buFont typeface="Arial" pitchFamily="34" charset="0"/>
              <a:buChar char="•"/>
            </a:pPr>
            <a:r>
              <a:rPr lang="en-US" sz="2400" dirty="0" smtClean="0">
                <a:solidFill>
                  <a:schemeClr val="tx2"/>
                </a:solidFill>
              </a:rPr>
              <a:t>Reliable and affordable energy</a:t>
            </a:r>
          </a:p>
          <a:p>
            <a:pPr>
              <a:buFont typeface="Arial" pitchFamily="34" charset="0"/>
              <a:buChar char="•"/>
            </a:pPr>
            <a:r>
              <a:rPr lang="en-US" sz="2400" dirty="0" smtClean="0">
                <a:solidFill>
                  <a:schemeClr val="tx2"/>
                </a:solidFill>
              </a:rPr>
              <a:t>Millions of new jobs in energy intensive industries </a:t>
            </a:r>
          </a:p>
          <a:p>
            <a:pPr>
              <a:buFont typeface="Arial" pitchFamily="34" charset="0"/>
              <a:buChar char="•"/>
            </a:pPr>
            <a:r>
              <a:rPr lang="en-US" sz="2400" dirty="0" smtClean="0">
                <a:solidFill>
                  <a:schemeClr val="tx2"/>
                </a:solidFill>
              </a:rPr>
              <a:t>Generate billions </a:t>
            </a:r>
            <a:r>
              <a:rPr lang="en-US" sz="2400" dirty="0" smtClean="0">
                <a:solidFill>
                  <a:schemeClr val="tx2"/>
                </a:solidFill>
              </a:rPr>
              <a:t>of tax dollars </a:t>
            </a:r>
            <a:endParaRPr lang="en-US" sz="2400" dirty="0" smtClean="0">
              <a:solidFill>
                <a:schemeClr val="tx2"/>
              </a:solidFill>
            </a:endParaRPr>
          </a:p>
          <a:p>
            <a:pPr>
              <a:buFont typeface="Arial" pitchFamily="34" charset="0"/>
              <a:buChar char="•"/>
            </a:pPr>
            <a:r>
              <a:rPr lang="en-US" sz="2400" dirty="0" smtClean="0">
                <a:solidFill>
                  <a:schemeClr val="tx2"/>
                </a:solidFill>
              </a:rPr>
              <a:t>Reduced emissions</a:t>
            </a:r>
            <a:endParaRPr lang="en-US" sz="2400" dirty="0" smtClean="0">
              <a:solidFill>
                <a:schemeClr val="tx2"/>
              </a:solidFill>
            </a:endParaRPr>
          </a:p>
          <a:p>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11" name="TextBox 10"/>
          <p:cNvSpPr txBox="1"/>
          <p:nvPr/>
        </p:nvSpPr>
        <p:spPr>
          <a:xfrm>
            <a:off x="1752600" y="6019800"/>
            <a:ext cx="5867400" cy="276999"/>
          </a:xfrm>
          <a:prstGeom prst="rect">
            <a:avLst/>
          </a:prstGeom>
          <a:noFill/>
        </p:spPr>
        <p:txBody>
          <a:bodyPr wrap="square" rtlCol="0">
            <a:spAutoFit/>
          </a:bodyPr>
          <a:lstStyle/>
          <a:p>
            <a:r>
              <a:rPr lang="en-US" sz="1200" dirty="0" smtClean="0">
                <a:solidFill>
                  <a:schemeClr val="tx2"/>
                </a:solidFill>
              </a:rPr>
              <a:t>Source: Energy Information Administration, Annual energy Outlook 2013</a:t>
            </a:r>
            <a:endParaRPr lang="en-US" sz="1200" dirty="0">
              <a:solidFill>
                <a:schemeClr val="tx2"/>
              </a:solidFill>
            </a:endParaRPr>
          </a:p>
        </p:txBody>
      </p:sp>
      <p:pic>
        <p:nvPicPr>
          <p:cNvPr id="158722" name="Picture 2"/>
          <p:cNvPicPr>
            <a:picLocks noChangeAspect="1" noChangeArrowheads="1"/>
          </p:cNvPicPr>
          <p:nvPr/>
        </p:nvPicPr>
        <p:blipFill>
          <a:blip r:embed="rId6" cstate="print"/>
          <a:srcRect/>
          <a:stretch>
            <a:fillRect/>
          </a:stretch>
        </p:blipFill>
        <p:spPr bwMode="auto">
          <a:xfrm>
            <a:off x="1600200" y="2209800"/>
            <a:ext cx="5715000" cy="3697685"/>
          </a:xfrm>
          <a:prstGeom prst="rect">
            <a:avLst/>
          </a:prstGeom>
          <a:noFill/>
          <a:ln w="9525">
            <a:noFill/>
            <a:miter lim="800000"/>
            <a:headEnd/>
            <a:tailEnd/>
          </a:ln>
        </p:spPr>
      </p:pic>
      <p:sp>
        <p:nvSpPr>
          <p:cNvPr id="8" name="TextBox 7"/>
          <p:cNvSpPr txBox="1"/>
          <p:nvPr/>
        </p:nvSpPr>
        <p:spPr>
          <a:xfrm>
            <a:off x="1371600" y="1676400"/>
            <a:ext cx="6400800" cy="461665"/>
          </a:xfrm>
          <a:prstGeom prst="rect">
            <a:avLst/>
          </a:prstGeom>
          <a:noFill/>
        </p:spPr>
        <p:txBody>
          <a:bodyPr wrap="square" rtlCol="0">
            <a:spAutoFit/>
          </a:bodyPr>
          <a:lstStyle/>
          <a:p>
            <a:r>
              <a:rPr lang="en-US" sz="2400" b="1" dirty="0" smtClean="0">
                <a:solidFill>
                  <a:schemeClr val="tx2"/>
                </a:solidFill>
              </a:rPr>
              <a:t>Gas for Power Generation, Industry, Exports,….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13" name="TextBox 12"/>
          <p:cNvSpPr txBox="1"/>
          <p:nvPr/>
        </p:nvSpPr>
        <p:spPr>
          <a:xfrm>
            <a:off x="1752600" y="1752600"/>
            <a:ext cx="5867400" cy="461665"/>
          </a:xfrm>
          <a:prstGeom prst="rect">
            <a:avLst/>
          </a:prstGeom>
          <a:noFill/>
        </p:spPr>
        <p:txBody>
          <a:bodyPr wrap="square" rtlCol="0">
            <a:spAutoFit/>
          </a:bodyPr>
          <a:lstStyle/>
          <a:p>
            <a:pPr algn="ctr"/>
            <a:r>
              <a:rPr lang="en-US" sz="2400" b="1" dirty="0" smtClean="0">
                <a:solidFill>
                  <a:schemeClr val="tx2"/>
                </a:solidFill>
              </a:rPr>
              <a:t>Job Opportunities</a:t>
            </a:r>
            <a:endParaRPr lang="en-US" sz="2400" b="1" dirty="0">
              <a:solidFill>
                <a:schemeClr val="tx2"/>
              </a:solidFill>
            </a:endParaRPr>
          </a:p>
        </p:txBody>
      </p:sp>
      <p:sp>
        <p:nvSpPr>
          <p:cNvPr id="14" name="TextBox 13"/>
          <p:cNvSpPr txBox="1"/>
          <p:nvPr/>
        </p:nvSpPr>
        <p:spPr>
          <a:xfrm>
            <a:off x="1981200" y="6096000"/>
            <a:ext cx="6248400" cy="276999"/>
          </a:xfrm>
          <a:prstGeom prst="rect">
            <a:avLst/>
          </a:prstGeom>
          <a:noFill/>
        </p:spPr>
        <p:txBody>
          <a:bodyPr wrap="square" rtlCol="0">
            <a:spAutoFit/>
          </a:bodyPr>
          <a:lstStyle/>
          <a:p>
            <a:r>
              <a:rPr lang="en-US" sz="1200" dirty="0" smtClean="0">
                <a:solidFill>
                  <a:schemeClr val="tx2"/>
                </a:solidFill>
              </a:rPr>
              <a:t>Source</a:t>
            </a:r>
            <a:r>
              <a:rPr lang="en-US" sz="1200" dirty="0" smtClean="0">
                <a:solidFill>
                  <a:schemeClr val="tx2"/>
                </a:solidFill>
              </a:rPr>
              <a:t>: : American Petroleum Institute: Shale Answers</a:t>
            </a:r>
            <a:endParaRPr lang="en-US" sz="1200" dirty="0">
              <a:solidFill>
                <a:schemeClr val="tx2"/>
              </a:solidFill>
            </a:endParaRPr>
          </a:p>
        </p:txBody>
      </p:sp>
      <p:pic>
        <p:nvPicPr>
          <p:cNvPr id="138242" name="Picture 2"/>
          <p:cNvPicPr>
            <a:picLocks noChangeAspect="1" noChangeArrowheads="1"/>
          </p:cNvPicPr>
          <p:nvPr/>
        </p:nvPicPr>
        <p:blipFill>
          <a:blip r:embed="rId6" cstate="print"/>
          <a:srcRect/>
          <a:stretch>
            <a:fillRect/>
          </a:stretch>
        </p:blipFill>
        <p:spPr bwMode="auto">
          <a:xfrm>
            <a:off x="1828800" y="2286000"/>
            <a:ext cx="5791200" cy="3897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pic>
        <p:nvPicPr>
          <p:cNvPr id="140289" name="Picture 1"/>
          <p:cNvPicPr>
            <a:picLocks noChangeAspect="1" noChangeArrowheads="1"/>
          </p:cNvPicPr>
          <p:nvPr/>
        </p:nvPicPr>
        <p:blipFill>
          <a:blip r:embed="rId6" cstate="print"/>
          <a:srcRect/>
          <a:stretch>
            <a:fillRect/>
          </a:stretch>
        </p:blipFill>
        <p:spPr bwMode="auto">
          <a:xfrm>
            <a:off x="1600200" y="2209800"/>
            <a:ext cx="5943600" cy="3733801"/>
          </a:xfrm>
          <a:prstGeom prst="rect">
            <a:avLst/>
          </a:prstGeom>
          <a:noFill/>
          <a:ln w="9525">
            <a:noFill/>
            <a:miter lim="800000"/>
            <a:headEnd/>
            <a:tailEnd/>
          </a:ln>
        </p:spPr>
      </p:pic>
      <p:sp>
        <p:nvSpPr>
          <p:cNvPr id="13" name="TextBox 12"/>
          <p:cNvSpPr txBox="1"/>
          <p:nvPr/>
        </p:nvSpPr>
        <p:spPr>
          <a:xfrm>
            <a:off x="1752600" y="1752600"/>
            <a:ext cx="5867400" cy="461665"/>
          </a:xfrm>
          <a:prstGeom prst="rect">
            <a:avLst/>
          </a:prstGeom>
          <a:noFill/>
        </p:spPr>
        <p:txBody>
          <a:bodyPr wrap="square" rtlCol="0">
            <a:spAutoFit/>
          </a:bodyPr>
          <a:lstStyle/>
          <a:p>
            <a:r>
              <a:rPr lang="en-US" sz="2400" b="1" dirty="0" smtClean="0">
                <a:solidFill>
                  <a:schemeClr val="tx2"/>
                </a:solidFill>
              </a:rPr>
              <a:t>Global Benefits of Substituting Gas for Coal</a:t>
            </a:r>
            <a:endParaRPr lang="en-US" sz="2400" b="1" dirty="0">
              <a:solidFill>
                <a:schemeClr val="tx2"/>
              </a:solidFill>
            </a:endParaRPr>
          </a:p>
        </p:txBody>
      </p:sp>
      <p:sp>
        <p:nvSpPr>
          <p:cNvPr id="14" name="TextBox 13"/>
          <p:cNvSpPr txBox="1"/>
          <p:nvPr/>
        </p:nvSpPr>
        <p:spPr>
          <a:xfrm>
            <a:off x="1828800" y="6096000"/>
            <a:ext cx="6400800" cy="276999"/>
          </a:xfrm>
          <a:prstGeom prst="rect">
            <a:avLst/>
          </a:prstGeom>
          <a:noFill/>
        </p:spPr>
        <p:txBody>
          <a:bodyPr wrap="square" rtlCol="0">
            <a:spAutoFit/>
          </a:bodyPr>
          <a:lstStyle/>
          <a:p>
            <a:r>
              <a:rPr lang="en-US" sz="1200" dirty="0" smtClean="0">
                <a:solidFill>
                  <a:schemeClr val="tx2"/>
                </a:solidFill>
              </a:rPr>
              <a:t>Source: ExxonMobil The Outlook for Energy: a View to </a:t>
            </a:r>
            <a:r>
              <a:rPr lang="en-US" sz="1200" dirty="0" smtClean="0">
                <a:solidFill>
                  <a:schemeClr val="tx2"/>
                </a:solidFill>
              </a:rPr>
              <a:t>2040, 2013</a:t>
            </a:r>
            <a:endParaRPr lang="en-US" sz="1200" dirty="0">
              <a:solidFill>
                <a:schemeClr val="tx2"/>
              </a:solidFill>
            </a:endParaRPr>
          </a:p>
        </p:txBody>
      </p:sp>
      <p:sp>
        <p:nvSpPr>
          <p:cNvPr id="9" name="TextBox 8"/>
          <p:cNvSpPr txBox="1"/>
          <p:nvPr/>
        </p:nvSpPr>
        <p:spPr>
          <a:xfrm>
            <a:off x="2819400" y="2514600"/>
            <a:ext cx="2133600" cy="738664"/>
          </a:xfrm>
          <a:prstGeom prst="rect">
            <a:avLst/>
          </a:prstGeom>
          <a:noFill/>
        </p:spPr>
        <p:txBody>
          <a:bodyPr wrap="square" rtlCol="0">
            <a:spAutoFit/>
          </a:bodyPr>
          <a:lstStyle/>
          <a:p>
            <a:r>
              <a:rPr lang="en-US" sz="1400" dirty="0" smtClean="0">
                <a:solidFill>
                  <a:schemeClr val="tx2"/>
                </a:solidFill>
              </a:rPr>
              <a:t>Fuels into Electricity Generation – Quadrillion Btu</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pic>
        <p:nvPicPr>
          <p:cNvPr id="10" name="Picture 2"/>
          <p:cNvPicPr>
            <a:picLocks noChangeAspect="1" noChangeArrowheads="1"/>
          </p:cNvPicPr>
          <p:nvPr/>
        </p:nvPicPr>
        <p:blipFill>
          <a:blip r:embed="rId6" cstate="print"/>
          <a:srcRect/>
          <a:stretch>
            <a:fillRect/>
          </a:stretch>
        </p:blipFill>
        <p:spPr bwMode="auto">
          <a:xfrm>
            <a:off x="914400" y="2133600"/>
            <a:ext cx="7391400" cy="4107688"/>
          </a:xfrm>
          <a:prstGeom prst="rect">
            <a:avLst/>
          </a:prstGeom>
          <a:noFill/>
          <a:ln w="9525">
            <a:noFill/>
            <a:miter lim="800000"/>
            <a:headEnd/>
            <a:tailEnd/>
          </a:ln>
        </p:spPr>
      </p:pic>
      <p:sp>
        <p:nvSpPr>
          <p:cNvPr id="11" name="TextBox 10"/>
          <p:cNvSpPr txBox="1"/>
          <p:nvPr/>
        </p:nvSpPr>
        <p:spPr>
          <a:xfrm>
            <a:off x="914400" y="6172200"/>
            <a:ext cx="6248400" cy="276999"/>
          </a:xfrm>
          <a:prstGeom prst="rect">
            <a:avLst/>
          </a:prstGeom>
          <a:noFill/>
        </p:spPr>
        <p:txBody>
          <a:bodyPr wrap="square" rtlCol="0">
            <a:spAutoFit/>
          </a:bodyPr>
          <a:lstStyle/>
          <a:p>
            <a:r>
              <a:rPr lang="en-US" sz="1200" dirty="0" smtClean="0">
                <a:solidFill>
                  <a:schemeClr val="tx2"/>
                </a:solidFill>
              </a:rPr>
              <a:t>Source: ExxonMobil The Outlook for Energy: a View to </a:t>
            </a:r>
            <a:r>
              <a:rPr lang="en-US" sz="1200" dirty="0" smtClean="0">
                <a:solidFill>
                  <a:schemeClr val="tx2"/>
                </a:solidFill>
              </a:rPr>
              <a:t>2040, 2013</a:t>
            </a:r>
            <a:endParaRPr lang="en-US" sz="1200" dirty="0">
              <a:solidFill>
                <a:schemeClr val="tx2"/>
              </a:solidFill>
            </a:endParaRPr>
          </a:p>
        </p:txBody>
      </p:sp>
      <p:sp>
        <p:nvSpPr>
          <p:cNvPr id="8" name="TextBox 7"/>
          <p:cNvSpPr txBox="1"/>
          <p:nvPr/>
        </p:nvSpPr>
        <p:spPr>
          <a:xfrm>
            <a:off x="1447800" y="1676400"/>
            <a:ext cx="6477000" cy="461665"/>
          </a:xfrm>
          <a:prstGeom prst="rect">
            <a:avLst/>
          </a:prstGeom>
          <a:noFill/>
        </p:spPr>
        <p:txBody>
          <a:bodyPr wrap="square" rtlCol="0">
            <a:spAutoFit/>
          </a:bodyPr>
          <a:lstStyle/>
          <a:p>
            <a:r>
              <a:rPr lang="en-US" sz="2400" b="1" dirty="0" smtClean="0">
                <a:solidFill>
                  <a:schemeClr val="tx2"/>
                </a:solidFill>
              </a:rPr>
              <a:t>Gas Growth = Shrinking Share of Dirty Fuels </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11" name="TextBox 10"/>
          <p:cNvSpPr txBox="1"/>
          <p:nvPr/>
        </p:nvSpPr>
        <p:spPr>
          <a:xfrm>
            <a:off x="457200" y="6248400"/>
            <a:ext cx="6705600" cy="276999"/>
          </a:xfrm>
          <a:prstGeom prst="rect">
            <a:avLst/>
          </a:prstGeom>
          <a:noFill/>
        </p:spPr>
        <p:txBody>
          <a:bodyPr wrap="square" rtlCol="0">
            <a:spAutoFit/>
          </a:bodyPr>
          <a:lstStyle/>
          <a:p>
            <a:r>
              <a:rPr lang="en-US" sz="1200" dirty="0" smtClean="0">
                <a:solidFill>
                  <a:schemeClr val="tx2"/>
                </a:solidFill>
              </a:rPr>
              <a:t>Source: ExxonMobil The Outlook for Energy: a View to </a:t>
            </a:r>
            <a:r>
              <a:rPr lang="en-US" sz="1200" dirty="0" smtClean="0">
                <a:solidFill>
                  <a:schemeClr val="tx2"/>
                </a:solidFill>
              </a:rPr>
              <a:t>2040, 2013</a:t>
            </a:r>
            <a:endParaRPr lang="en-US" sz="1200" dirty="0">
              <a:solidFill>
                <a:schemeClr val="tx2"/>
              </a:solidFill>
            </a:endParaRPr>
          </a:p>
        </p:txBody>
      </p:sp>
      <p:pic>
        <p:nvPicPr>
          <p:cNvPr id="159747" name="Picture 3"/>
          <p:cNvPicPr>
            <a:picLocks noChangeAspect="1" noChangeArrowheads="1"/>
          </p:cNvPicPr>
          <p:nvPr/>
        </p:nvPicPr>
        <p:blipFill>
          <a:blip r:embed="rId6" cstate="print"/>
          <a:srcRect/>
          <a:stretch>
            <a:fillRect/>
          </a:stretch>
        </p:blipFill>
        <p:spPr bwMode="auto">
          <a:xfrm>
            <a:off x="533400" y="2133600"/>
            <a:ext cx="7934325" cy="4114800"/>
          </a:xfrm>
          <a:prstGeom prst="rect">
            <a:avLst/>
          </a:prstGeom>
          <a:noFill/>
          <a:ln w="9525">
            <a:noFill/>
            <a:miter lim="800000"/>
            <a:headEnd/>
            <a:tailEnd/>
          </a:ln>
        </p:spPr>
      </p:pic>
      <p:sp>
        <p:nvSpPr>
          <p:cNvPr id="12" name="TextBox 11"/>
          <p:cNvSpPr txBox="1"/>
          <p:nvPr/>
        </p:nvSpPr>
        <p:spPr>
          <a:xfrm>
            <a:off x="609600" y="1600200"/>
            <a:ext cx="7543800" cy="461665"/>
          </a:xfrm>
          <a:prstGeom prst="rect">
            <a:avLst/>
          </a:prstGeom>
          <a:noFill/>
        </p:spPr>
        <p:txBody>
          <a:bodyPr wrap="square" rtlCol="0">
            <a:spAutoFit/>
          </a:bodyPr>
          <a:lstStyle/>
          <a:p>
            <a:r>
              <a:rPr lang="en-US" sz="2400" b="1" dirty="0" smtClean="0">
                <a:solidFill>
                  <a:schemeClr val="tx2"/>
                </a:solidFill>
              </a:rPr>
              <a:t>Growth in Gas Shale Output = Less Emissions in all Sectors </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pic>
        <p:nvPicPr>
          <p:cNvPr id="8" name="Picture 2"/>
          <p:cNvPicPr>
            <a:picLocks noChangeAspect="1" noChangeArrowheads="1"/>
          </p:cNvPicPr>
          <p:nvPr/>
        </p:nvPicPr>
        <p:blipFill>
          <a:blip r:embed="rId6" cstate="print"/>
          <a:srcRect/>
          <a:stretch>
            <a:fillRect/>
          </a:stretch>
        </p:blipFill>
        <p:spPr bwMode="auto">
          <a:xfrm>
            <a:off x="1143000" y="2362200"/>
            <a:ext cx="7162800" cy="3891995"/>
          </a:xfrm>
          <a:prstGeom prst="rect">
            <a:avLst/>
          </a:prstGeom>
          <a:noFill/>
          <a:ln w="9525">
            <a:noFill/>
            <a:miter lim="800000"/>
            <a:headEnd/>
            <a:tailEnd/>
          </a:ln>
        </p:spPr>
      </p:pic>
      <p:sp>
        <p:nvSpPr>
          <p:cNvPr id="7" name="TextBox 6"/>
          <p:cNvSpPr txBox="1"/>
          <p:nvPr/>
        </p:nvSpPr>
        <p:spPr>
          <a:xfrm>
            <a:off x="1143000" y="1676400"/>
            <a:ext cx="7239000" cy="461665"/>
          </a:xfrm>
          <a:prstGeom prst="rect">
            <a:avLst/>
          </a:prstGeom>
          <a:noFill/>
        </p:spPr>
        <p:txBody>
          <a:bodyPr wrap="square" rtlCol="0">
            <a:spAutoFit/>
          </a:bodyPr>
          <a:lstStyle/>
          <a:p>
            <a:pPr algn="ctr"/>
            <a:r>
              <a:rPr lang="en-US" sz="2400" b="1" dirty="0" smtClean="0">
                <a:solidFill>
                  <a:schemeClr val="tx2"/>
                </a:solidFill>
              </a:rPr>
              <a:t>Will California Benefit from Shale </a:t>
            </a:r>
            <a:r>
              <a:rPr lang="en-US" sz="2400" b="1" dirty="0" smtClean="0">
                <a:solidFill>
                  <a:schemeClr val="tx2"/>
                </a:solidFill>
              </a:rPr>
              <a:t>Gas and </a:t>
            </a:r>
            <a:r>
              <a:rPr lang="en-US" sz="2400" b="1" dirty="0" smtClean="0">
                <a:solidFill>
                  <a:schemeClr val="tx2"/>
                </a:solidFill>
              </a:rPr>
              <a:t>Oil?</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8" name="TextBox 7"/>
          <p:cNvSpPr txBox="1"/>
          <p:nvPr/>
        </p:nvSpPr>
        <p:spPr>
          <a:xfrm>
            <a:off x="838200" y="1676400"/>
            <a:ext cx="8001000" cy="5170646"/>
          </a:xfrm>
          <a:prstGeom prst="rect">
            <a:avLst/>
          </a:prstGeom>
          <a:noFill/>
        </p:spPr>
        <p:txBody>
          <a:bodyPr wrap="square" rtlCol="0">
            <a:spAutoFit/>
          </a:bodyPr>
          <a:lstStyle/>
          <a:p>
            <a:pPr algn="ctr"/>
            <a:r>
              <a:rPr lang="en-US" sz="2400" b="1" dirty="0" smtClean="0">
                <a:solidFill>
                  <a:schemeClr val="tx2"/>
                </a:solidFill>
              </a:rPr>
              <a:t>RESOURCES</a:t>
            </a:r>
          </a:p>
          <a:p>
            <a:pPr algn="ctr"/>
            <a:endParaRPr lang="en-US" sz="2400" b="1" dirty="0" smtClean="0">
              <a:solidFill>
                <a:schemeClr val="tx2"/>
              </a:solidFill>
            </a:endParaRPr>
          </a:p>
          <a:p>
            <a:pPr>
              <a:buFont typeface="Arial" pitchFamily="34" charset="0"/>
              <a:buChar char="•"/>
            </a:pPr>
            <a:r>
              <a:rPr lang="en-US" sz="1400" dirty="0" smtClean="0">
                <a:solidFill>
                  <a:schemeClr val="tx2"/>
                </a:solidFill>
              </a:rPr>
              <a:t>American Security  Project, the Geopolitical Implications of U.S. Natural Gas Exports, March </a:t>
            </a:r>
            <a:r>
              <a:rPr lang="en-US" sz="1400" dirty="0" smtClean="0">
                <a:solidFill>
                  <a:schemeClr val="tx2"/>
                </a:solidFill>
              </a:rPr>
              <a:t>2013</a:t>
            </a:r>
          </a:p>
          <a:p>
            <a:pPr>
              <a:buFont typeface="Arial" pitchFamily="34" charset="0"/>
              <a:buChar char="•"/>
            </a:pPr>
            <a:r>
              <a:rPr lang="en-US" sz="1400" dirty="0" smtClean="0">
                <a:solidFill>
                  <a:schemeClr val="tx2"/>
                </a:solidFill>
              </a:rPr>
              <a:t>American Petroleum Institute: </a:t>
            </a:r>
            <a:r>
              <a:rPr lang="en-US" sz="1400" i="1" dirty="0" smtClean="0">
                <a:solidFill>
                  <a:schemeClr val="tx2"/>
                </a:solidFill>
              </a:rPr>
              <a:t>Gas Answers</a:t>
            </a:r>
            <a:endParaRPr lang="en-US" sz="1400" i="1" dirty="0" smtClean="0">
              <a:solidFill>
                <a:schemeClr val="tx2"/>
              </a:solidFill>
            </a:endParaRPr>
          </a:p>
          <a:p>
            <a:pPr>
              <a:buFont typeface="Arial" pitchFamily="34" charset="0"/>
              <a:buChar char="•"/>
            </a:pPr>
            <a:r>
              <a:rPr lang="en-US" sz="1400" dirty="0" smtClean="0">
                <a:solidFill>
                  <a:schemeClr val="tx2"/>
                </a:solidFill>
              </a:rPr>
              <a:t>Breakthrough Institute Energy &amp; Climate Program, Where the Shale Gas Revolution came From, May </a:t>
            </a:r>
            <a:r>
              <a:rPr lang="en-US" sz="1400" dirty="0" smtClean="0">
                <a:solidFill>
                  <a:schemeClr val="tx2"/>
                </a:solidFill>
              </a:rPr>
              <a:t>2012</a:t>
            </a:r>
          </a:p>
          <a:p>
            <a:pPr>
              <a:buFont typeface="Arial" pitchFamily="34" charset="0"/>
              <a:buChar char="•"/>
            </a:pPr>
            <a:r>
              <a:rPr lang="en-US" sz="1400" dirty="0" smtClean="0">
                <a:solidFill>
                  <a:schemeClr val="tx2"/>
                </a:solidFill>
              </a:rPr>
              <a:t>Chevron, </a:t>
            </a:r>
            <a:r>
              <a:rPr lang="en-US" sz="1400" i="1" dirty="0" smtClean="0">
                <a:solidFill>
                  <a:schemeClr val="tx2"/>
                </a:solidFill>
              </a:rPr>
              <a:t>Responsible Gas Development</a:t>
            </a:r>
            <a:r>
              <a:rPr lang="en-US" sz="1400" dirty="0" smtClean="0">
                <a:solidFill>
                  <a:schemeClr val="tx2"/>
                </a:solidFill>
              </a:rPr>
              <a:t>, May </a:t>
            </a:r>
            <a:r>
              <a:rPr lang="en-US" sz="1400" dirty="0" smtClean="0">
                <a:solidFill>
                  <a:schemeClr val="tx2"/>
                </a:solidFill>
              </a:rPr>
              <a:t>2012</a:t>
            </a:r>
            <a:endParaRPr lang="en-US" sz="1400" dirty="0" smtClean="0">
              <a:solidFill>
                <a:schemeClr val="tx2"/>
              </a:solidFill>
            </a:endParaRPr>
          </a:p>
          <a:p>
            <a:pPr>
              <a:buFont typeface="Arial" pitchFamily="34" charset="0"/>
              <a:buChar char="•"/>
            </a:pPr>
            <a:r>
              <a:rPr lang="en-US" sz="1400" dirty="0" smtClean="0">
                <a:solidFill>
                  <a:schemeClr val="tx2"/>
                </a:solidFill>
              </a:rPr>
              <a:t>Energy Information Administration, Annual energy Outlook, 2013</a:t>
            </a:r>
          </a:p>
          <a:p>
            <a:pPr>
              <a:buFont typeface="Arial" pitchFamily="34" charset="0"/>
              <a:buChar char="•"/>
            </a:pPr>
            <a:r>
              <a:rPr lang="en-US" sz="1400" dirty="0" smtClean="0">
                <a:solidFill>
                  <a:schemeClr val="tx2"/>
                </a:solidFill>
              </a:rPr>
              <a:t>Energy Information Administration, What is shale gas and why is it important?, 2012</a:t>
            </a:r>
          </a:p>
          <a:p>
            <a:pPr>
              <a:buFont typeface="Arial" pitchFamily="34" charset="0"/>
              <a:buChar char="•"/>
            </a:pPr>
            <a:r>
              <a:rPr lang="en-US" sz="1400" dirty="0" smtClean="0">
                <a:solidFill>
                  <a:schemeClr val="tx2"/>
                </a:solidFill>
              </a:rPr>
              <a:t>Energy Policy Forum, </a:t>
            </a:r>
            <a:r>
              <a:rPr lang="en-US" sz="1400" i="1" dirty="0" smtClean="0">
                <a:solidFill>
                  <a:schemeClr val="tx2"/>
                </a:solidFill>
              </a:rPr>
              <a:t>Shale and Wall Street: Was the Decline in Natural Gas Prices Orchestrated</a:t>
            </a:r>
            <a:r>
              <a:rPr lang="en-US" sz="1400" dirty="0" smtClean="0">
                <a:solidFill>
                  <a:schemeClr val="tx2"/>
                </a:solidFill>
              </a:rPr>
              <a:t>, </a:t>
            </a:r>
            <a:r>
              <a:rPr lang="en-US" sz="1400" dirty="0" smtClean="0">
                <a:solidFill>
                  <a:schemeClr val="tx2"/>
                </a:solidFill>
              </a:rPr>
              <a:t>February </a:t>
            </a:r>
            <a:r>
              <a:rPr lang="en-US" sz="1400" dirty="0" smtClean="0">
                <a:solidFill>
                  <a:schemeClr val="tx2"/>
                </a:solidFill>
              </a:rPr>
              <a:t>2013.</a:t>
            </a:r>
          </a:p>
          <a:p>
            <a:pPr>
              <a:buFont typeface="Arial" pitchFamily="34" charset="0"/>
              <a:buChar char="•"/>
            </a:pPr>
            <a:r>
              <a:rPr lang="en-US" sz="1400" dirty="0" smtClean="0">
                <a:solidFill>
                  <a:schemeClr val="tx2"/>
                </a:solidFill>
              </a:rPr>
              <a:t>Energy tomorrow Blog, Mark Green, Tale of Three Shale States, April 2013</a:t>
            </a:r>
          </a:p>
          <a:p>
            <a:pPr>
              <a:buFont typeface="Arial" pitchFamily="34" charset="0"/>
              <a:buChar char="•"/>
            </a:pPr>
            <a:r>
              <a:rPr lang="en-US" sz="1400" dirty="0" smtClean="0">
                <a:solidFill>
                  <a:schemeClr val="tx2"/>
                </a:solidFill>
              </a:rPr>
              <a:t>ExxonMobil, </a:t>
            </a:r>
            <a:r>
              <a:rPr lang="en-US" sz="1400" i="1" dirty="0" smtClean="0">
                <a:solidFill>
                  <a:schemeClr val="tx2"/>
                </a:solidFill>
              </a:rPr>
              <a:t>The Outlook for Energy: A View to 2040</a:t>
            </a:r>
            <a:r>
              <a:rPr lang="en-US" sz="1400" dirty="0" smtClean="0">
                <a:solidFill>
                  <a:schemeClr val="tx2"/>
                </a:solidFill>
              </a:rPr>
              <a:t>, 2013</a:t>
            </a:r>
          </a:p>
          <a:p>
            <a:pPr>
              <a:buFont typeface="Arial" pitchFamily="34" charset="0"/>
              <a:buChar char="•"/>
            </a:pPr>
            <a:r>
              <a:rPr lang="en-US" sz="1400" dirty="0" smtClean="0">
                <a:solidFill>
                  <a:schemeClr val="tx2"/>
                </a:solidFill>
              </a:rPr>
              <a:t>Global </a:t>
            </a:r>
            <a:r>
              <a:rPr lang="en-US" sz="1400" dirty="0" smtClean="0">
                <a:solidFill>
                  <a:schemeClr val="tx2"/>
                </a:solidFill>
              </a:rPr>
              <a:t> Research</a:t>
            </a:r>
            <a:r>
              <a:rPr lang="en-US" sz="1400" dirty="0" smtClean="0">
                <a:solidFill>
                  <a:schemeClr val="tx2"/>
                </a:solidFill>
              </a:rPr>
              <a:t>, F. </a:t>
            </a:r>
            <a:r>
              <a:rPr lang="en-US" sz="1400" dirty="0" err="1" smtClean="0">
                <a:solidFill>
                  <a:schemeClr val="tx2"/>
                </a:solidFill>
              </a:rPr>
              <a:t>Willial</a:t>
            </a:r>
            <a:r>
              <a:rPr lang="en-US" sz="1400" dirty="0" smtClean="0">
                <a:solidFill>
                  <a:schemeClr val="tx2"/>
                </a:solidFill>
              </a:rPr>
              <a:t> </a:t>
            </a:r>
            <a:r>
              <a:rPr lang="en-US" sz="1400" dirty="0" err="1" smtClean="0">
                <a:solidFill>
                  <a:schemeClr val="tx2"/>
                </a:solidFill>
              </a:rPr>
              <a:t>Engdahl</a:t>
            </a:r>
            <a:r>
              <a:rPr lang="en-US" sz="1400" dirty="0" smtClean="0">
                <a:solidFill>
                  <a:schemeClr val="tx2"/>
                </a:solidFill>
              </a:rPr>
              <a:t>, The </a:t>
            </a:r>
            <a:r>
              <a:rPr lang="en-US" sz="1400" dirty="0" err="1" smtClean="0">
                <a:solidFill>
                  <a:schemeClr val="tx2"/>
                </a:solidFill>
              </a:rPr>
              <a:t>Fracked</a:t>
            </a:r>
            <a:r>
              <a:rPr lang="en-US" sz="1400" dirty="0" smtClean="0">
                <a:solidFill>
                  <a:schemeClr val="tx2"/>
                </a:solidFill>
              </a:rPr>
              <a:t>-up USA Shale Gas Bubble, March 2013</a:t>
            </a:r>
          </a:p>
          <a:p>
            <a:pPr>
              <a:buFont typeface="Arial" pitchFamily="34" charset="0"/>
              <a:buChar char="•"/>
            </a:pPr>
            <a:r>
              <a:rPr lang="en-US" sz="1400" dirty="0" smtClean="0">
                <a:solidFill>
                  <a:schemeClr val="tx2"/>
                </a:solidFill>
              </a:rPr>
              <a:t>Ground Water Protection Council and All Consultants, Modern Shale Gas Development in the United States: A Primer, 2009</a:t>
            </a:r>
          </a:p>
          <a:p>
            <a:pPr>
              <a:buFont typeface="Arial" pitchFamily="34" charset="0"/>
              <a:buChar char="•"/>
            </a:pPr>
            <a:r>
              <a:rPr lang="en-US" sz="1400" dirty="0" smtClean="0">
                <a:solidFill>
                  <a:schemeClr val="tx2"/>
                </a:solidFill>
              </a:rPr>
              <a:t>International Energy Agency, </a:t>
            </a:r>
            <a:r>
              <a:rPr lang="en-US" sz="1400" i="1" dirty="0" smtClean="0">
                <a:solidFill>
                  <a:schemeClr val="tx2"/>
                </a:solidFill>
              </a:rPr>
              <a:t>World Energy Outlook 2012</a:t>
            </a:r>
            <a:r>
              <a:rPr lang="en-US" sz="1400" dirty="0" smtClean="0">
                <a:solidFill>
                  <a:schemeClr val="tx2"/>
                </a:solidFill>
              </a:rPr>
              <a:t>; November 2012</a:t>
            </a:r>
          </a:p>
          <a:p>
            <a:pPr>
              <a:buFont typeface="Arial" pitchFamily="34" charset="0"/>
              <a:buChar char="•"/>
            </a:pPr>
            <a:r>
              <a:rPr lang="en-US" sz="1400" dirty="0" smtClean="0">
                <a:solidFill>
                  <a:schemeClr val="tx2"/>
                </a:solidFill>
              </a:rPr>
              <a:t>Wall Street Journal, “Reversal, Neighbors Squeeze Russia over Natural Gas Prices”, May 1, 2013</a:t>
            </a:r>
          </a:p>
          <a:p>
            <a:pPr>
              <a:buFont typeface="Arial" pitchFamily="34" charset="0"/>
              <a:buChar char="•"/>
            </a:pPr>
            <a:r>
              <a:rPr lang="en-US" sz="1400" dirty="0" smtClean="0">
                <a:solidFill>
                  <a:schemeClr val="tx2"/>
                </a:solidFill>
              </a:rPr>
              <a:t>Wall Street Journal, Joel </a:t>
            </a:r>
            <a:r>
              <a:rPr lang="en-US" sz="1400" dirty="0" err="1" smtClean="0">
                <a:solidFill>
                  <a:schemeClr val="tx2"/>
                </a:solidFill>
              </a:rPr>
              <a:t>Kotkin</a:t>
            </a:r>
            <a:r>
              <a:rPr lang="en-US" sz="1400" dirty="0" smtClean="0">
                <a:solidFill>
                  <a:schemeClr val="tx2"/>
                </a:solidFill>
              </a:rPr>
              <a:t>, America’s Red State Growth corridors, February 2013</a:t>
            </a:r>
          </a:p>
          <a:p>
            <a:endParaRPr lang="en-US" sz="1400" b="1" dirty="0" smtClean="0"/>
          </a:p>
          <a:p>
            <a:pPr>
              <a:buFont typeface="Arial" pitchFamily="34" charset="0"/>
              <a:buChar char="•"/>
            </a:pPr>
            <a:endParaRPr lang="en-US" sz="1300" b="1" dirty="0" smtClean="0">
              <a:solidFill>
                <a:schemeClr val="tx2"/>
              </a:solidFill>
            </a:endParaRPr>
          </a:p>
          <a:p>
            <a:pPr>
              <a:buFont typeface="Arial" pitchFamily="34" charset="0"/>
              <a:buChar char="•"/>
            </a:pPr>
            <a:endParaRPr lang="en-US" sz="1300"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10" name="TextBox 9"/>
          <p:cNvSpPr txBox="1"/>
          <p:nvPr/>
        </p:nvSpPr>
        <p:spPr>
          <a:xfrm>
            <a:off x="609600" y="1752600"/>
            <a:ext cx="8001000" cy="5447645"/>
          </a:xfrm>
          <a:prstGeom prst="rect">
            <a:avLst/>
          </a:prstGeom>
          <a:noFill/>
        </p:spPr>
        <p:txBody>
          <a:bodyPr wrap="square" rtlCol="0">
            <a:spAutoFit/>
          </a:bodyPr>
          <a:lstStyle/>
          <a:p>
            <a:pPr algn="ctr"/>
            <a:r>
              <a:rPr lang="en-US" sz="2400" b="1" dirty="0" smtClean="0">
                <a:solidFill>
                  <a:schemeClr val="tx2"/>
                </a:solidFill>
              </a:rPr>
              <a:t>The Issues</a:t>
            </a:r>
          </a:p>
          <a:p>
            <a:pPr>
              <a:buFont typeface="Arial" pitchFamily="34" charset="0"/>
              <a:buChar char="•"/>
            </a:pPr>
            <a:endParaRPr lang="en-US" dirty="0" smtClean="0">
              <a:solidFill>
                <a:schemeClr val="tx2"/>
              </a:solidFill>
            </a:endParaRPr>
          </a:p>
          <a:p>
            <a:pPr>
              <a:buFont typeface="Arial" pitchFamily="34" charset="0"/>
              <a:buChar char="•"/>
            </a:pPr>
            <a:r>
              <a:rPr lang="en-US" b="1" i="1" dirty="0" smtClean="0">
                <a:solidFill>
                  <a:schemeClr val="tx2"/>
                </a:solidFill>
              </a:rPr>
              <a:t>Life’s a </a:t>
            </a:r>
            <a:r>
              <a:rPr lang="en-US" b="1" i="1" dirty="0" smtClean="0">
                <a:solidFill>
                  <a:schemeClr val="tx2"/>
                </a:solidFill>
              </a:rPr>
              <a:t>risk; </a:t>
            </a:r>
            <a:r>
              <a:rPr lang="en-US" b="1" i="1" dirty="0" smtClean="0">
                <a:solidFill>
                  <a:schemeClr val="tx2"/>
                </a:solidFill>
              </a:rPr>
              <a:t>old age will kill you if something else doesn’t do the trick earlier.</a:t>
            </a:r>
          </a:p>
          <a:p>
            <a:pPr lvl="1"/>
            <a:endParaRPr lang="en-US" dirty="0" smtClean="0">
              <a:solidFill>
                <a:schemeClr val="tx2"/>
              </a:solidFill>
            </a:endParaRPr>
          </a:p>
          <a:p>
            <a:pPr>
              <a:buFont typeface="Arial" pitchFamily="34" charset="0"/>
              <a:buChar char="•"/>
            </a:pPr>
            <a:r>
              <a:rPr lang="en-US" b="1" dirty="0" smtClean="0">
                <a:solidFill>
                  <a:schemeClr val="tx2"/>
                </a:solidFill>
              </a:rPr>
              <a:t>Opportunities from Shale </a:t>
            </a:r>
            <a:r>
              <a:rPr lang="en-US" b="1" dirty="0" smtClean="0">
                <a:solidFill>
                  <a:schemeClr val="tx2"/>
                </a:solidFill>
              </a:rPr>
              <a:t>Gas</a:t>
            </a:r>
          </a:p>
          <a:p>
            <a:pPr lvl="1">
              <a:buFont typeface="Arial" pitchFamily="34" charset="0"/>
              <a:buChar char="•"/>
            </a:pPr>
            <a:r>
              <a:rPr lang="en-US" dirty="0" smtClean="0">
                <a:solidFill>
                  <a:schemeClr val="tx2"/>
                </a:solidFill>
              </a:rPr>
              <a:t>Rapidly growing clean </a:t>
            </a:r>
            <a:r>
              <a:rPr lang="en-US" dirty="0" smtClean="0">
                <a:solidFill>
                  <a:schemeClr val="tx2"/>
                </a:solidFill>
              </a:rPr>
              <a:t>burning domestic </a:t>
            </a:r>
            <a:r>
              <a:rPr lang="en-US" dirty="0" smtClean="0">
                <a:solidFill>
                  <a:schemeClr val="tx2"/>
                </a:solidFill>
              </a:rPr>
              <a:t>fuel</a:t>
            </a:r>
          </a:p>
          <a:p>
            <a:pPr lvl="1">
              <a:buFont typeface="Arial" pitchFamily="34" charset="0"/>
              <a:buChar char="•"/>
            </a:pPr>
            <a:r>
              <a:rPr lang="en-US" dirty="0" smtClean="0">
                <a:solidFill>
                  <a:schemeClr val="tx2"/>
                </a:solidFill>
              </a:rPr>
              <a:t>Economic Benefits </a:t>
            </a:r>
          </a:p>
          <a:p>
            <a:pPr lvl="1">
              <a:buFont typeface="Arial" pitchFamily="34" charset="0"/>
              <a:buChar char="•"/>
            </a:pPr>
            <a:r>
              <a:rPr lang="en-US" dirty="0" smtClean="0">
                <a:solidFill>
                  <a:schemeClr val="tx2"/>
                </a:solidFill>
              </a:rPr>
              <a:t>Reduced Fuel Prices</a:t>
            </a:r>
          </a:p>
          <a:p>
            <a:pPr lvl="1">
              <a:buFont typeface="Arial" pitchFamily="34" charset="0"/>
              <a:buChar char="•"/>
            </a:pPr>
            <a:r>
              <a:rPr lang="en-US" dirty="0" smtClean="0">
                <a:solidFill>
                  <a:schemeClr val="tx2"/>
                </a:solidFill>
              </a:rPr>
              <a:t>Lower Carbon Emissions</a:t>
            </a:r>
          </a:p>
          <a:p>
            <a:pPr lvl="1">
              <a:buFont typeface="Arial" pitchFamily="34" charset="0"/>
              <a:buChar char="•"/>
            </a:pPr>
            <a:r>
              <a:rPr lang="en-US" dirty="0" smtClean="0">
                <a:solidFill>
                  <a:schemeClr val="tx2"/>
                </a:solidFill>
              </a:rPr>
              <a:t>Geopolitical Benefits </a:t>
            </a:r>
          </a:p>
          <a:p>
            <a:pPr lvl="1"/>
            <a:endParaRPr lang="en-US" dirty="0" smtClean="0">
              <a:solidFill>
                <a:schemeClr val="tx2"/>
              </a:solidFill>
            </a:endParaRPr>
          </a:p>
          <a:p>
            <a:pPr>
              <a:buFont typeface="Arial" pitchFamily="34" charset="0"/>
              <a:buChar char="•"/>
            </a:pPr>
            <a:r>
              <a:rPr lang="en-US" b="1" dirty="0" smtClean="0">
                <a:solidFill>
                  <a:schemeClr val="tx2"/>
                </a:solidFill>
              </a:rPr>
              <a:t>Costs of Shale Gas</a:t>
            </a:r>
          </a:p>
          <a:p>
            <a:pPr lvl="1">
              <a:buFont typeface="Arial" pitchFamily="34" charset="0"/>
              <a:buChar char="•"/>
            </a:pPr>
            <a:r>
              <a:rPr lang="en-US" dirty="0" smtClean="0">
                <a:solidFill>
                  <a:schemeClr val="tx2"/>
                </a:solidFill>
              </a:rPr>
              <a:t>Environmental Damage  </a:t>
            </a:r>
          </a:p>
          <a:p>
            <a:pPr lvl="1">
              <a:buFont typeface="Arial" pitchFamily="34" charset="0"/>
              <a:buChar char="•"/>
            </a:pPr>
            <a:r>
              <a:rPr lang="en-US" dirty="0" smtClean="0">
                <a:solidFill>
                  <a:schemeClr val="tx2"/>
                </a:solidFill>
              </a:rPr>
              <a:t>Significant water requirement</a:t>
            </a:r>
          </a:p>
          <a:p>
            <a:pPr lvl="1">
              <a:buFont typeface="Arial" pitchFamily="34" charset="0"/>
              <a:buChar char="•"/>
            </a:pPr>
            <a:r>
              <a:rPr lang="en-US" dirty="0" smtClean="0">
                <a:solidFill>
                  <a:schemeClr val="tx2"/>
                </a:solidFill>
              </a:rPr>
              <a:t>Waste water disposal</a:t>
            </a:r>
          </a:p>
          <a:p>
            <a:pPr lvl="1">
              <a:buFont typeface="Arial" pitchFamily="34" charset="0"/>
              <a:buChar char="•"/>
            </a:pPr>
            <a:r>
              <a:rPr lang="en-US" dirty="0" smtClean="0">
                <a:solidFill>
                  <a:schemeClr val="tx2"/>
                </a:solidFill>
              </a:rPr>
              <a:t>Small earthquakes</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graphicFrame>
        <p:nvGraphicFramePr>
          <p:cNvPr id="6" name="Chart 5"/>
          <p:cNvGraphicFramePr/>
          <p:nvPr/>
        </p:nvGraphicFramePr>
        <p:xfrm>
          <a:off x="1524000" y="2362200"/>
          <a:ext cx="6096000"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1524000" y="6019800"/>
            <a:ext cx="4876800" cy="276999"/>
          </a:xfrm>
          <a:prstGeom prst="rect">
            <a:avLst/>
          </a:prstGeom>
          <a:noFill/>
        </p:spPr>
        <p:txBody>
          <a:bodyPr wrap="square" rtlCol="0">
            <a:spAutoFit/>
          </a:bodyPr>
          <a:lstStyle/>
          <a:p>
            <a:r>
              <a:rPr lang="en-US" sz="1200" dirty="0" smtClean="0">
                <a:solidFill>
                  <a:schemeClr val="tx2"/>
                </a:solidFill>
              </a:rPr>
              <a:t>Source: Energy Information Agency</a:t>
            </a:r>
            <a:endParaRPr lang="en-US" sz="1200" dirty="0">
              <a:solidFill>
                <a:schemeClr val="tx2"/>
              </a:solidFill>
            </a:endParaRPr>
          </a:p>
        </p:txBody>
      </p:sp>
      <p:sp>
        <p:nvSpPr>
          <p:cNvPr id="8" name="TextBox 7"/>
          <p:cNvSpPr txBox="1"/>
          <p:nvPr/>
        </p:nvSpPr>
        <p:spPr>
          <a:xfrm>
            <a:off x="1371600" y="1676400"/>
            <a:ext cx="6324600" cy="461665"/>
          </a:xfrm>
          <a:prstGeom prst="rect">
            <a:avLst/>
          </a:prstGeom>
          <a:noFill/>
        </p:spPr>
        <p:txBody>
          <a:bodyPr wrap="square" rtlCol="0">
            <a:spAutoFit/>
          </a:bodyPr>
          <a:lstStyle/>
          <a:p>
            <a:pPr algn="ctr"/>
            <a:r>
              <a:rPr lang="en-US" sz="2400" b="1" dirty="0" smtClean="0">
                <a:solidFill>
                  <a:schemeClr val="tx2"/>
                </a:solidFill>
              </a:rPr>
              <a:t>U.S. Gas Production is Up 40% from 2005</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graphicFrame>
        <p:nvGraphicFramePr>
          <p:cNvPr id="10" name="Chart 9"/>
          <p:cNvGraphicFramePr/>
          <p:nvPr/>
        </p:nvGraphicFramePr>
        <p:xfrm>
          <a:off x="1295400" y="2209800"/>
          <a:ext cx="6400800" cy="3810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295400" y="6019800"/>
            <a:ext cx="6324600" cy="461665"/>
          </a:xfrm>
          <a:prstGeom prst="rect">
            <a:avLst/>
          </a:prstGeom>
          <a:noFill/>
        </p:spPr>
        <p:txBody>
          <a:bodyPr wrap="square" rtlCol="0">
            <a:spAutoFit/>
          </a:bodyPr>
          <a:lstStyle/>
          <a:p>
            <a:r>
              <a:rPr lang="en-US" sz="1200" dirty="0" smtClean="0">
                <a:solidFill>
                  <a:schemeClr val="tx2"/>
                </a:solidFill>
              </a:rPr>
              <a:t>Source: Energy Information Agency and British Petroleum</a:t>
            </a:r>
          </a:p>
          <a:p>
            <a:endParaRPr lang="en-US" sz="1200" dirty="0"/>
          </a:p>
        </p:txBody>
      </p:sp>
      <p:sp>
        <p:nvSpPr>
          <p:cNvPr id="12" name="TextBox 11"/>
          <p:cNvSpPr txBox="1"/>
          <p:nvPr/>
        </p:nvSpPr>
        <p:spPr>
          <a:xfrm>
            <a:off x="1600200" y="1676400"/>
            <a:ext cx="6019800" cy="461665"/>
          </a:xfrm>
          <a:prstGeom prst="rect">
            <a:avLst/>
          </a:prstGeom>
          <a:noFill/>
        </p:spPr>
        <p:txBody>
          <a:bodyPr wrap="square" rtlCol="0">
            <a:spAutoFit/>
          </a:bodyPr>
          <a:lstStyle/>
          <a:p>
            <a:pPr algn="ctr"/>
            <a:r>
              <a:rPr lang="en-US" sz="2400" b="1" dirty="0" smtClean="0">
                <a:solidFill>
                  <a:schemeClr val="tx2"/>
                </a:solidFill>
              </a:rPr>
              <a:t>Lower Prices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10" name="TextBox 9"/>
          <p:cNvSpPr txBox="1"/>
          <p:nvPr/>
        </p:nvSpPr>
        <p:spPr>
          <a:xfrm>
            <a:off x="609600" y="1752600"/>
            <a:ext cx="8001000" cy="6278642"/>
          </a:xfrm>
          <a:prstGeom prst="rect">
            <a:avLst/>
          </a:prstGeom>
          <a:noFill/>
        </p:spPr>
        <p:txBody>
          <a:bodyPr wrap="square" rtlCol="0">
            <a:spAutoFit/>
          </a:bodyPr>
          <a:lstStyle/>
          <a:p>
            <a:pPr algn="ctr"/>
            <a:r>
              <a:rPr lang="en-US" sz="2400" b="1" dirty="0" smtClean="0">
                <a:solidFill>
                  <a:schemeClr val="tx2"/>
                </a:solidFill>
              </a:rPr>
              <a:t>Economic Benefits </a:t>
            </a:r>
          </a:p>
          <a:p>
            <a:pPr>
              <a:buFont typeface="Arial" pitchFamily="34" charset="0"/>
              <a:buChar char="•"/>
            </a:pPr>
            <a:endParaRPr lang="en-US" dirty="0" smtClean="0">
              <a:solidFill>
                <a:schemeClr val="tx2"/>
              </a:solidFill>
            </a:endParaRPr>
          </a:p>
          <a:p>
            <a:pPr>
              <a:buFont typeface="Arial" pitchFamily="34" charset="0"/>
              <a:buChar char="•"/>
            </a:pPr>
            <a:r>
              <a:rPr lang="en-US" b="1" dirty="0" smtClean="0">
                <a:solidFill>
                  <a:schemeClr val="tx2"/>
                </a:solidFill>
              </a:rPr>
              <a:t>Texas &amp; Oklahoma  - Barnett, Haynesville &amp; Woodward Shale Benefits  2004+  </a:t>
            </a:r>
          </a:p>
          <a:p>
            <a:pPr lvl="1">
              <a:buFont typeface="Arial" pitchFamily="34" charset="0"/>
              <a:buChar char="•"/>
            </a:pPr>
            <a:r>
              <a:rPr lang="en-US" dirty="0" smtClean="0">
                <a:solidFill>
                  <a:schemeClr val="tx2"/>
                </a:solidFill>
              </a:rPr>
              <a:t>Added over 180,000 </a:t>
            </a:r>
            <a:r>
              <a:rPr lang="en-US" dirty="0" smtClean="0">
                <a:solidFill>
                  <a:schemeClr val="tx2"/>
                </a:solidFill>
              </a:rPr>
              <a:t>energy </a:t>
            </a:r>
            <a:r>
              <a:rPr lang="en-US" dirty="0" smtClean="0">
                <a:solidFill>
                  <a:schemeClr val="tx2"/>
                </a:solidFill>
              </a:rPr>
              <a:t>jobs in Texas</a:t>
            </a:r>
            <a:endParaRPr lang="en-US" dirty="0" smtClean="0">
              <a:solidFill>
                <a:schemeClr val="tx2"/>
              </a:solidFill>
            </a:endParaRPr>
          </a:p>
          <a:p>
            <a:pPr lvl="1">
              <a:buFont typeface="Arial" pitchFamily="34" charset="0"/>
              <a:buChar char="•"/>
            </a:pPr>
            <a:r>
              <a:rPr lang="en-US" dirty="0" smtClean="0">
                <a:solidFill>
                  <a:schemeClr val="tx2"/>
                </a:solidFill>
              </a:rPr>
              <a:t>Added </a:t>
            </a:r>
            <a:r>
              <a:rPr lang="en-US" dirty="0" smtClean="0">
                <a:solidFill>
                  <a:schemeClr val="tx2"/>
                </a:solidFill>
              </a:rPr>
              <a:t>about </a:t>
            </a:r>
            <a:r>
              <a:rPr lang="en-US" dirty="0" smtClean="0">
                <a:solidFill>
                  <a:schemeClr val="tx2"/>
                </a:solidFill>
              </a:rPr>
              <a:t>40,000 energy </a:t>
            </a:r>
            <a:r>
              <a:rPr lang="en-US" dirty="0" smtClean="0">
                <a:solidFill>
                  <a:schemeClr val="tx2"/>
                </a:solidFill>
              </a:rPr>
              <a:t>jobs in Oklahoma</a:t>
            </a:r>
            <a:endParaRPr lang="en-US" dirty="0" smtClean="0">
              <a:solidFill>
                <a:schemeClr val="tx2"/>
              </a:solidFill>
            </a:endParaRPr>
          </a:p>
          <a:p>
            <a:pPr>
              <a:buFont typeface="Arial" pitchFamily="34" charset="0"/>
              <a:buChar char="•"/>
            </a:pPr>
            <a:endParaRPr lang="en-US" dirty="0" smtClean="0">
              <a:solidFill>
                <a:schemeClr val="tx2"/>
              </a:solidFill>
            </a:endParaRPr>
          </a:p>
          <a:p>
            <a:pPr>
              <a:buFont typeface="Arial" pitchFamily="34" charset="0"/>
              <a:buChar char="•"/>
            </a:pPr>
            <a:r>
              <a:rPr lang="en-US" b="1" dirty="0" smtClean="0">
                <a:solidFill>
                  <a:schemeClr val="tx2"/>
                </a:solidFill>
              </a:rPr>
              <a:t>Pennsylvania  - Marcellus Shale Benefits  2009+ </a:t>
            </a:r>
          </a:p>
          <a:p>
            <a:pPr lvl="1">
              <a:buFont typeface="Arial" pitchFamily="34" charset="0"/>
              <a:buChar char="•"/>
            </a:pPr>
            <a:r>
              <a:rPr lang="en-US" dirty="0" smtClean="0">
                <a:solidFill>
                  <a:schemeClr val="tx2"/>
                </a:solidFill>
              </a:rPr>
              <a:t>Double digit job growth in 2010 – 2012</a:t>
            </a:r>
          </a:p>
          <a:p>
            <a:pPr lvl="1">
              <a:buFont typeface="Arial" pitchFamily="34" charset="0"/>
              <a:buChar char="•"/>
            </a:pPr>
            <a:r>
              <a:rPr lang="en-US" dirty="0" smtClean="0">
                <a:solidFill>
                  <a:schemeClr val="tx2"/>
                </a:solidFill>
              </a:rPr>
              <a:t>Supports about 103,000 jobs in 2012</a:t>
            </a:r>
          </a:p>
          <a:p>
            <a:pPr lvl="1">
              <a:buFont typeface="Arial" pitchFamily="34" charset="0"/>
              <a:buChar char="•"/>
            </a:pPr>
            <a:r>
              <a:rPr lang="en-US" dirty="0" smtClean="0">
                <a:solidFill>
                  <a:schemeClr val="tx2"/>
                </a:solidFill>
              </a:rPr>
              <a:t>Added about $14 billion to state economic activity in 2012</a:t>
            </a:r>
          </a:p>
          <a:p>
            <a:pPr lvl="1">
              <a:buFont typeface="Arial" pitchFamily="34" charset="0"/>
              <a:buChar char="•"/>
            </a:pPr>
            <a:r>
              <a:rPr lang="en-US" dirty="0" smtClean="0">
                <a:solidFill>
                  <a:schemeClr val="tx2"/>
                </a:solidFill>
              </a:rPr>
              <a:t>Added $3 billion to state and local tax revenues </a:t>
            </a:r>
          </a:p>
          <a:p>
            <a:pPr lvl="1">
              <a:buFont typeface="Arial" pitchFamily="34" charset="0"/>
              <a:buChar char="•"/>
            </a:pPr>
            <a:endParaRPr lang="en-US" dirty="0" smtClean="0">
              <a:solidFill>
                <a:schemeClr val="tx2"/>
              </a:solidFill>
            </a:endParaRPr>
          </a:p>
          <a:p>
            <a:pPr>
              <a:buFont typeface="Arial" pitchFamily="34" charset="0"/>
              <a:buChar char="•"/>
            </a:pPr>
            <a:r>
              <a:rPr lang="en-US" b="1" dirty="0" smtClean="0">
                <a:solidFill>
                  <a:schemeClr val="tx2"/>
                </a:solidFill>
              </a:rPr>
              <a:t>Ohio - Utica Shale Benefits 2010+ </a:t>
            </a:r>
          </a:p>
          <a:p>
            <a:pPr lvl="1">
              <a:buFont typeface="Arial" pitchFamily="34" charset="0"/>
              <a:buChar char="•"/>
            </a:pPr>
            <a:r>
              <a:rPr lang="en-US" dirty="0" smtClean="0">
                <a:solidFill>
                  <a:schemeClr val="tx2"/>
                </a:solidFill>
              </a:rPr>
              <a:t>Supports 38,000 jobs in 2012</a:t>
            </a:r>
          </a:p>
          <a:p>
            <a:pPr lvl="1">
              <a:buFont typeface="Arial" pitchFamily="34" charset="0"/>
              <a:buChar char="•"/>
            </a:pPr>
            <a:r>
              <a:rPr lang="en-US" dirty="0" smtClean="0">
                <a:solidFill>
                  <a:schemeClr val="tx2"/>
                </a:solidFill>
              </a:rPr>
              <a:t>$4.1 billion in economic activity</a:t>
            </a:r>
          </a:p>
          <a:p>
            <a:pPr lvl="1">
              <a:buFont typeface="Arial" pitchFamily="34" charset="0"/>
              <a:buChar char="•"/>
            </a:pPr>
            <a:endParaRPr lang="en-US" dirty="0" smtClean="0"/>
          </a:p>
          <a:p>
            <a:endParaRPr lang="en-US" dirty="0" smtClean="0">
              <a:solidFill>
                <a:srgbClr val="FF0000"/>
              </a:solidFill>
            </a:endParaRP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7" name="TextBox 6"/>
          <p:cNvSpPr txBox="1"/>
          <p:nvPr/>
        </p:nvSpPr>
        <p:spPr>
          <a:xfrm>
            <a:off x="609600" y="6172200"/>
            <a:ext cx="4724400" cy="276999"/>
          </a:xfrm>
          <a:prstGeom prst="rect">
            <a:avLst/>
          </a:prstGeom>
          <a:noFill/>
        </p:spPr>
        <p:txBody>
          <a:bodyPr wrap="square" rtlCol="0">
            <a:spAutoFit/>
          </a:bodyPr>
          <a:lstStyle/>
          <a:p>
            <a:r>
              <a:rPr lang="en-US" sz="1200" dirty="0" smtClean="0">
                <a:solidFill>
                  <a:schemeClr val="tx2"/>
                </a:solidFill>
              </a:rPr>
              <a:t>Source: </a:t>
            </a:r>
            <a:r>
              <a:rPr lang="en-US" sz="1200" dirty="0" smtClean="0">
                <a:solidFill>
                  <a:schemeClr val="tx2"/>
                </a:solidFill>
              </a:rPr>
              <a:t>Mark Green, Tale of Three Shale </a:t>
            </a:r>
            <a:r>
              <a:rPr lang="en-US" sz="1200" dirty="0" smtClean="0">
                <a:solidFill>
                  <a:schemeClr val="tx2"/>
                </a:solidFill>
              </a:rPr>
              <a:t>States, 2013</a:t>
            </a:r>
            <a:endParaRPr lang="en-US" sz="12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6"/>
              </a:rPr>
              <a:t>http://www.lesdemanenergy.com/</a:t>
            </a:r>
            <a:endParaRPr lang="en-US" dirty="0" smtClean="0"/>
          </a:p>
          <a:p>
            <a:endParaRPr lang="en-US" dirty="0"/>
          </a:p>
        </p:txBody>
      </p:sp>
      <p:graphicFrame>
        <p:nvGraphicFramePr>
          <p:cNvPr id="118786" name="Object 2"/>
          <p:cNvGraphicFramePr>
            <a:graphicFrameLocks noChangeAspect="1"/>
          </p:cNvGraphicFramePr>
          <p:nvPr/>
        </p:nvGraphicFramePr>
        <p:xfrm>
          <a:off x="1524000" y="2286000"/>
          <a:ext cx="6105525" cy="3948112"/>
        </p:xfrm>
        <a:graphic>
          <a:graphicData uri="http://schemas.openxmlformats.org/presentationml/2006/ole">
            <p:oleObj spid="_x0000_s118786" name="Worksheet" r:id="rId7" imgW="4594766" imgH="2971795" progId="Excel.Sheet.8">
              <p:link updateAutomatic="1"/>
            </p:oleObj>
          </a:graphicData>
        </a:graphic>
      </p:graphicFrame>
      <p:sp>
        <p:nvSpPr>
          <p:cNvPr id="7" name="TextBox 6"/>
          <p:cNvSpPr txBox="1"/>
          <p:nvPr/>
        </p:nvSpPr>
        <p:spPr>
          <a:xfrm>
            <a:off x="1447800" y="6172200"/>
            <a:ext cx="6096000" cy="461665"/>
          </a:xfrm>
          <a:prstGeom prst="rect">
            <a:avLst/>
          </a:prstGeom>
          <a:noFill/>
        </p:spPr>
        <p:txBody>
          <a:bodyPr wrap="square" rtlCol="0">
            <a:spAutoFit/>
          </a:bodyPr>
          <a:lstStyle/>
          <a:p>
            <a:r>
              <a:rPr lang="en-US" sz="1200" dirty="0" smtClean="0">
                <a:solidFill>
                  <a:schemeClr val="tx2"/>
                </a:solidFill>
              </a:rPr>
              <a:t>Source: Energy Information Agency</a:t>
            </a:r>
          </a:p>
          <a:p>
            <a:endParaRPr lang="en-US" sz="1200" dirty="0"/>
          </a:p>
        </p:txBody>
      </p:sp>
      <p:sp>
        <p:nvSpPr>
          <p:cNvPr id="8" name="TextBox 7"/>
          <p:cNvSpPr txBox="1"/>
          <p:nvPr/>
        </p:nvSpPr>
        <p:spPr>
          <a:xfrm>
            <a:off x="1524000" y="1600200"/>
            <a:ext cx="6019800" cy="461665"/>
          </a:xfrm>
          <a:prstGeom prst="rect">
            <a:avLst/>
          </a:prstGeom>
          <a:noFill/>
        </p:spPr>
        <p:txBody>
          <a:bodyPr wrap="square" rtlCol="0">
            <a:spAutoFit/>
          </a:bodyPr>
          <a:lstStyle/>
          <a:p>
            <a:pPr algn="ctr"/>
            <a:r>
              <a:rPr lang="en-US" sz="2400" b="1" dirty="0" smtClean="0">
                <a:solidFill>
                  <a:schemeClr val="tx2"/>
                </a:solidFill>
              </a:rPr>
              <a:t>Lower Carbon Emissions</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6" name="TextBox 5"/>
          <p:cNvSpPr txBox="1"/>
          <p:nvPr/>
        </p:nvSpPr>
        <p:spPr>
          <a:xfrm>
            <a:off x="914400" y="1828800"/>
            <a:ext cx="7543800" cy="3539430"/>
          </a:xfrm>
          <a:prstGeom prst="rect">
            <a:avLst/>
          </a:prstGeom>
          <a:noFill/>
        </p:spPr>
        <p:txBody>
          <a:bodyPr wrap="square" rtlCol="0">
            <a:spAutoFit/>
          </a:bodyPr>
          <a:lstStyle/>
          <a:p>
            <a:pPr algn="ctr"/>
            <a:r>
              <a:rPr lang="en-US" sz="2400" b="1" dirty="0" smtClean="0">
                <a:solidFill>
                  <a:schemeClr val="tx2"/>
                </a:solidFill>
              </a:rPr>
              <a:t>Geopolitical Benefits</a:t>
            </a:r>
          </a:p>
          <a:p>
            <a:endParaRPr lang="en-US" sz="2000" dirty="0" smtClean="0">
              <a:solidFill>
                <a:schemeClr val="tx2"/>
              </a:solidFill>
            </a:endParaRPr>
          </a:p>
          <a:p>
            <a:pPr>
              <a:buFont typeface="Arial" pitchFamily="34" charset="0"/>
              <a:buChar char="•"/>
            </a:pPr>
            <a:r>
              <a:rPr lang="en-US" sz="2000" dirty="0" smtClean="0">
                <a:solidFill>
                  <a:schemeClr val="tx2"/>
                </a:solidFill>
              </a:rPr>
              <a:t>Less reliance on gas imports from unstable regimes by our allies—Russia, North Africa</a:t>
            </a:r>
          </a:p>
          <a:p>
            <a:pPr>
              <a:buFont typeface="Arial" pitchFamily="34" charset="0"/>
              <a:buChar char="•"/>
            </a:pPr>
            <a:r>
              <a:rPr lang="en-US" sz="2000" dirty="0" smtClean="0">
                <a:solidFill>
                  <a:schemeClr val="tx2"/>
                </a:solidFill>
              </a:rPr>
              <a:t>Decoupling natural gas prices from oil prices</a:t>
            </a:r>
          </a:p>
          <a:p>
            <a:pPr>
              <a:buFont typeface="Arial" pitchFamily="34" charset="0"/>
              <a:buChar char="•"/>
            </a:pPr>
            <a:r>
              <a:rPr lang="en-US" sz="2000" dirty="0" smtClean="0">
                <a:solidFill>
                  <a:schemeClr val="tx2"/>
                </a:solidFill>
              </a:rPr>
              <a:t>Less reliance on oil imports from unstable regimes by our allies</a:t>
            </a:r>
          </a:p>
          <a:p>
            <a:pPr>
              <a:buFont typeface="Arial" pitchFamily="34" charset="0"/>
              <a:buChar char="•"/>
            </a:pPr>
            <a:r>
              <a:rPr lang="en-US" sz="2000" dirty="0" smtClean="0">
                <a:solidFill>
                  <a:schemeClr val="tx2"/>
                </a:solidFill>
              </a:rPr>
              <a:t>U.S. military actions not based on oil issues – reduced Middle East presence </a:t>
            </a:r>
          </a:p>
          <a:p>
            <a:pPr>
              <a:buFont typeface="Arial" pitchFamily="34" charset="0"/>
              <a:buChar char="•"/>
            </a:pPr>
            <a:r>
              <a:rPr lang="en-US" sz="2000" dirty="0" smtClean="0">
                <a:solidFill>
                  <a:schemeClr val="tx2"/>
                </a:solidFill>
              </a:rPr>
              <a:t>Less divisiveness on global climate change initiatives</a:t>
            </a:r>
          </a:p>
          <a:p>
            <a:pPr>
              <a:buFont typeface="Arial" pitchFamily="34" charset="0"/>
              <a:buChar char="•"/>
            </a:pPr>
            <a:r>
              <a:rPr lang="en-US" sz="2000" dirty="0" smtClean="0">
                <a:solidFill>
                  <a:schemeClr val="tx2"/>
                </a:solidFill>
              </a:rPr>
              <a:t>Positive balance of trade – lower imports</a:t>
            </a:r>
          </a:p>
          <a:p>
            <a:pPr>
              <a:buFont typeface="Arial" pitchFamily="34" charset="0"/>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pic>
        <p:nvPicPr>
          <p:cNvPr id="120834" name="Picture 2" descr="http://www.globalresearch.ca/wp-content/uploads/2013/03/001.jpg"/>
          <p:cNvPicPr>
            <a:picLocks noChangeAspect="1" noChangeArrowheads="1"/>
          </p:cNvPicPr>
          <p:nvPr/>
        </p:nvPicPr>
        <p:blipFill>
          <a:blip r:embed="rId6" cstate="print"/>
          <a:srcRect/>
          <a:stretch>
            <a:fillRect/>
          </a:stretch>
        </p:blipFill>
        <p:spPr bwMode="auto">
          <a:xfrm>
            <a:off x="4800600" y="2438400"/>
            <a:ext cx="3810000" cy="3771901"/>
          </a:xfrm>
          <a:prstGeom prst="rect">
            <a:avLst/>
          </a:prstGeom>
          <a:noFill/>
        </p:spPr>
      </p:pic>
      <p:sp>
        <p:nvSpPr>
          <p:cNvPr id="7" name="TextBox 6"/>
          <p:cNvSpPr txBox="1"/>
          <p:nvPr/>
        </p:nvSpPr>
        <p:spPr>
          <a:xfrm>
            <a:off x="2057400" y="1752600"/>
            <a:ext cx="5181600" cy="461665"/>
          </a:xfrm>
          <a:prstGeom prst="rect">
            <a:avLst/>
          </a:prstGeom>
          <a:noFill/>
        </p:spPr>
        <p:txBody>
          <a:bodyPr wrap="square" rtlCol="0">
            <a:spAutoFit/>
          </a:bodyPr>
          <a:lstStyle/>
          <a:p>
            <a:r>
              <a:rPr lang="en-US" sz="2400" b="1" dirty="0" smtClean="0">
                <a:solidFill>
                  <a:schemeClr val="tx2"/>
                </a:solidFill>
              </a:rPr>
              <a:t>Shale Gas – The Potential Costs</a:t>
            </a:r>
            <a:endParaRPr lang="en-US" sz="2400" b="1" dirty="0">
              <a:solidFill>
                <a:schemeClr val="tx2"/>
              </a:solidFill>
            </a:endParaRPr>
          </a:p>
        </p:txBody>
      </p:sp>
      <p:sp>
        <p:nvSpPr>
          <p:cNvPr id="8" name="TextBox 7"/>
          <p:cNvSpPr txBox="1"/>
          <p:nvPr/>
        </p:nvSpPr>
        <p:spPr>
          <a:xfrm>
            <a:off x="4800600" y="6248400"/>
            <a:ext cx="3581400" cy="276999"/>
          </a:xfrm>
          <a:prstGeom prst="rect">
            <a:avLst/>
          </a:prstGeom>
          <a:noFill/>
        </p:spPr>
        <p:txBody>
          <a:bodyPr wrap="square" rtlCol="0">
            <a:spAutoFit/>
          </a:bodyPr>
          <a:lstStyle/>
          <a:p>
            <a:r>
              <a:rPr lang="en-US" sz="1200" dirty="0" smtClean="0"/>
              <a:t>From HBO - </a:t>
            </a:r>
            <a:r>
              <a:rPr lang="en-US" sz="1200" i="1" dirty="0" err="1" smtClean="0"/>
              <a:t>Gasland</a:t>
            </a:r>
            <a:endParaRPr lang="en-US" sz="1200" i="1" dirty="0"/>
          </a:p>
        </p:txBody>
      </p:sp>
      <p:sp>
        <p:nvSpPr>
          <p:cNvPr id="9" name="TextBox 8"/>
          <p:cNvSpPr txBox="1"/>
          <p:nvPr/>
        </p:nvSpPr>
        <p:spPr>
          <a:xfrm>
            <a:off x="457200" y="2514600"/>
            <a:ext cx="4038600" cy="3477875"/>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Environmental Damage</a:t>
            </a:r>
          </a:p>
          <a:p>
            <a:pPr lvl="1">
              <a:buFont typeface="Arial" pitchFamily="34" charset="0"/>
              <a:buChar char="•"/>
            </a:pPr>
            <a:r>
              <a:rPr lang="en-US" dirty="0" smtClean="0">
                <a:solidFill>
                  <a:schemeClr val="tx2"/>
                </a:solidFill>
              </a:rPr>
              <a:t>Groundwater Contamination</a:t>
            </a:r>
          </a:p>
          <a:p>
            <a:pPr lvl="1">
              <a:buFont typeface="Arial" pitchFamily="34" charset="0"/>
              <a:buChar char="•"/>
            </a:pPr>
            <a:r>
              <a:rPr lang="en-US" dirty="0" smtClean="0">
                <a:solidFill>
                  <a:schemeClr val="tx2"/>
                </a:solidFill>
              </a:rPr>
              <a:t>Earthquakes</a:t>
            </a:r>
          </a:p>
          <a:p>
            <a:pPr lvl="1">
              <a:buFont typeface="Arial" pitchFamily="34" charset="0"/>
              <a:buChar char="•"/>
            </a:pPr>
            <a:r>
              <a:rPr lang="en-US" dirty="0" smtClean="0">
                <a:solidFill>
                  <a:schemeClr val="tx2"/>
                </a:solidFill>
              </a:rPr>
              <a:t>Air Pollution</a:t>
            </a:r>
          </a:p>
          <a:p>
            <a:pPr lvl="1">
              <a:buFont typeface="Arial" pitchFamily="34" charset="0"/>
              <a:buChar char="•"/>
            </a:pPr>
            <a:r>
              <a:rPr lang="en-US" dirty="0" smtClean="0">
                <a:solidFill>
                  <a:schemeClr val="tx2"/>
                </a:solidFill>
              </a:rPr>
              <a:t>Chemical Contamination</a:t>
            </a:r>
          </a:p>
          <a:p>
            <a:pPr lvl="1">
              <a:buFont typeface="Arial" pitchFamily="34" charset="0"/>
              <a:buChar char="•"/>
            </a:pPr>
            <a:endParaRPr lang="en-US" dirty="0" smtClean="0">
              <a:solidFill>
                <a:schemeClr val="tx2"/>
              </a:solidFill>
            </a:endParaRPr>
          </a:p>
          <a:p>
            <a:pPr>
              <a:buFont typeface="Arial" pitchFamily="34" charset="0"/>
              <a:buChar char="•"/>
            </a:pPr>
            <a:r>
              <a:rPr lang="en-US" sz="2000" b="1" dirty="0" smtClean="0">
                <a:solidFill>
                  <a:schemeClr val="tx2"/>
                </a:solidFill>
              </a:rPr>
              <a:t>High Water Usage</a:t>
            </a:r>
          </a:p>
          <a:p>
            <a:pPr lvl="1">
              <a:buFont typeface="Arial" pitchFamily="34" charset="0"/>
              <a:buChar char="•"/>
            </a:pPr>
            <a:r>
              <a:rPr lang="en-US" dirty="0" smtClean="0">
                <a:solidFill>
                  <a:schemeClr val="tx2"/>
                </a:solidFill>
              </a:rPr>
              <a:t>1 to 4 </a:t>
            </a:r>
            <a:r>
              <a:rPr lang="en-US" dirty="0" smtClean="0">
                <a:solidFill>
                  <a:schemeClr val="tx2"/>
                </a:solidFill>
              </a:rPr>
              <a:t>million </a:t>
            </a:r>
            <a:r>
              <a:rPr lang="en-US" dirty="0" smtClean="0">
                <a:solidFill>
                  <a:schemeClr val="tx2"/>
                </a:solidFill>
              </a:rPr>
              <a:t>gallons per well</a:t>
            </a:r>
          </a:p>
          <a:p>
            <a:pPr>
              <a:buFont typeface="Arial" pitchFamily="34" charset="0"/>
              <a:buChar char="•"/>
            </a:pPr>
            <a:endParaRPr lang="en-US" dirty="0" smtClean="0">
              <a:solidFill>
                <a:schemeClr val="tx2"/>
              </a:solidFill>
            </a:endParaRPr>
          </a:p>
          <a:p>
            <a:pPr>
              <a:buFont typeface="Arial" pitchFamily="34" charset="0"/>
              <a:buChar char="•"/>
            </a:pPr>
            <a:r>
              <a:rPr lang="en-US" sz="2000" b="1" dirty="0" smtClean="0">
                <a:solidFill>
                  <a:schemeClr val="tx2"/>
                </a:solidFill>
              </a:rPr>
              <a:t>Landowner Issues </a:t>
            </a:r>
          </a:p>
          <a:p>
            <a:pPr lvl="1">
              <a:buFont typeface="Arial" pitchFamily="34" charset="0"/>
              <a:buChar char="•"/>
            </a:pPr>
            <a:r>
              <a:rPr lang="en-US" dirty="0" smtClean="0">
                <a:solidFill>
                  <a:schemeClr val="tx2"/>
                </a:solidFill>
              </a:rPr>
              <a:t>Royalties versus </a:t>
            </a:r>
            <a:r>
              <a:rPr lang="en-US" dirty="0" smtClean="0">
                <a:solidFill>
                  <a:schemeClr val="tx2"/>
                </a:solidFill>
              </a:rPr>
              <a:t>Farmers/Ranchers</a:t>
            </a:r>
          </a:p>
          <a:p>
            <a:pPr lvl="1">
              <a:buFont typeface="Arial" pitchFamily="34" charset="0"/>
              <a:buChar char="•"/>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04800"/>
            <a:ext cx="82296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57200" y="1143000"/>
            <a:ext cx="8229600" cy="457201"/>
          </a:xfrm>
          <a:prstGeom prst="rect">
            <a:avLst/>
          </a:prstGeom>
          <a:noFill/>
          <a:ln w="9525">
            <a:noFill/>
            <a:miter lim="800000"/>
            <a:headEnd/>
            <a:tailEnd/>
          </a:ln>
          <a:effectLst/>
        </p:spPr>
      </p:pic>
      <p:sp>
        <p:nvSpPr>
          <p:cNvPr id="5" name="TextBox 4"/>
          <p:cNvSpPr txBox="1"/>
          <p:nvPr/>
        </p:nvSpPr>
        <p:spPr>
          <a:xfrm>
            <a:off x="1219200" y="1219200"/>
            <a:ext cx="6705600" cy="646331"/>
          </a:xfrm>
          <a:prstGeom prst="rect">
            <a:avLst/>
          </a:prstGeom>
          <a:noFill/>
        </p:spPr>
        <p:txBody>
          <a:bodyPr wrap="square" rtlCol="0">
            <a:spAutoFit/>
          </a:bodyPr>
          <a:lstStyle/>
          <a:p>
            <a:r>
              <a:rPr lang="en-US" dirty="0" smtClean="0"/>
              <a:t>Les Deman Energy Consulting -  </a:t>
            </a:r>
            <a:r>
              <a:rPr lang="en-US" dirty="0" smtClean="0">
                <a:hlinkClick r:id="rId5"/>
              </a:rPr>
              <a:t>http://www.lesdemanenergy.com/</a:t>
            </a:r>
            <a:endParaRPr lang="en-US" dirty="0" smtClean="0"/>
          </a:p>
          <a:p>
            <a:endParaRPr lang="en-US" dirty="0"/>
          </a:p>
        </p:txBody>
      </p:sp>
      <p:sp>
        <p:nvSpPr>
          <p:cNvPr id="7" name="TextBox 6"/>
          <p:cNvSpPr txBox="1"/>
          <p:nvPr/>
        </p:nvSpPr>
        <p:spPr>
          <a:xfrm>
            <a:off x="1219200" y="1752600"/>
            <a:ext cx="6400800" cy="461665"/>
          </a:xfrm>
          <a:prstGeom prst="rect">
            <a:avLst/>
          </a:prstGeom>
          <a:noFill/>
        </p:spPr>
        <p:txBody>
          <a:bodyPr wrap="square" rtlCol="0">
            <a:spAutoFit/>
          </a:bodyPr>
          <a:lstStyle/>
          <a:p>
            <a:pPr algn="ctr"/>
            <a:r>
              <a:rPr lang="en-US" sz="2400" b="1" dirty="0" smtClean="0">
                <a:solidFill>
                  <a:schemeClr val="tx2"/>
                </a:solidFill>
              </a:rPr>
              <a:t>Solution: </a:t>
            </a:r>
            <a:r>
              <a:rPr lang="en-US" sz="2400" b="1" dirty="0" smtClean="0">
                <a:solidFill>
                  <a:schemeClr val="tx2"/>
                </a:solidFill>
              </a:rPr>
              <a:t>Best Practices and Green </a:t>
            </a:r>
            <a:r>
              <a:rPr lang="en-US" sz="2400" b="1" dirty="0" smtClean="0">
                <a:solidFill>
                  <a:schemeClr val="tx2"/>
                </a:solidFill>
              </a:rPr>
              <a:t>Completions</a:t>
            </a:r>
          </a:p>
        </p:txBody>
      </p:sp>
      <p:sp>
        <p:nvSpPr>
          <p:cNvPr id="8" name="TextBox 7"/>
          <p:cNvSpPr txBox="1"/>
          <p:nvPr/>
        </p:nvSpPr>
        <p:spPr>
          <a:xfrm>
            <a:off x="4572000" y="6019800"/>
            <a:ext cx="3581400" cy="276999"/>
          </a:xfrm>
          <a:prstGeom prst="rect">
            <a:avLst/>
          </a:prstGeom>
          <a:noFill/>
        </p:spPr>
        <p:txBody>
          <a:bodyPr wrap="square" rtlCol="0">
            <a:spAutoFit/>
          </a:bodyPr>
          <a:lstStyle/>
          <a:p>
            <a:r>
              <a:rPr lang="en-US" sz="1200" dirty="0" smtClean="0">
                <a:solidFill>
                  <a:schemeClr val="tx2"/>
                </a:solidFill>
              </a:rPr>
              <a:t>Source: American Petroleum Institute: Shale Answers</a:t>
            </a:r>
            <a:endParaRPr lang="en-US" sz="1200" i="1" dirty="0">
              <a:solidFill>
                <a:schemeClr val="tx2"/>
              </a:solidFill>
            </a:endParaRPr>
          </a:p>
        </p:txBody>
      </p:sp>
      <p:sp>
        <p:nvSpPr>
          <p:cNvPr id="9" name="TextBox 8"/>
          <p:cNvSpPr txBox="1"/>
          <p:nvPr/>
        </p:nvSpPr>
        <p:spPr>
          <a:xfrm>
            <a:off x="457200" y="2362200"/>
            <a:ext cx="4114800" cy="4278094"/>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Groundwater Contamination </a:t>
            </a:r>
            <a:r>
              <a:rPr lang="en-US" sz="2000" dirty="0" smtClean="0">
                <a:solidFill>
                  <a:schemeClr val="tx2"/>
                </a:solidFill>
              </a:rPr>
              <a:t>-  </a:t>
            </a:r>
            <a:r>
              <a:rPr lang="en-US" dirty="0" smtClean="0">
                <a:solidFill>
                  <a:schemeClr val="tx2"/>
                </a:solidFill>
              </a:rPr>
              <a:t>Include drilling under Safe </a:t>
            </a:r>
            <a:r>
              <a:rPr lang="en-US" dirty="0" smtClean="0">
                <a:solidFill>
                  <a:schemeClr val="tx2"/>
                </a:solidFill>
              </a:rPr>
              <a:t>Drinking Water Act</a:t>
            </a:r>
            <a:r>
              <a:rPr lang="en-US" sz="2000" dirty="0" smtClean="0">
                <a:solidFill>
                  <a:schemeClr val="tx2"/>
                </a:solidFill>
              </a:rPr>
              <a:t>.</a:t>
            </a:r>
            <a:endParaRPr lang="en-US" sz="2000" dirty="0" smtClean="0">
              <a:solidFill>
                <a:schemeClr val="tx2"/>
              </a:solidFill>
            </a:endParaRPr>
          </a:p>
          <a:p>
            <a:pPr>
              <a:buFont typeface="Arial" pitchFamily="34" charset="0"/>
              <a:buChar char="•"/>
            </a:pPr>
            <a:r>
              <a:rPr lang="en-US" sz="2000" b="1" dirty="0" smtClean="0">
                <a:solidFill>
                  <a:schemeClr val="tx2"/>
                </a:solidFill>
              </a:rPr>
              <a:t>Earthquakes</a:t>
            </a:r>
            <a:r>
              <a:rPr lang="en-US" sz="2000" dirty="0" smtClean="0">
                <a:solidFill>
                  <a:schemeClr val="tx2"/>
                </a:solidFill>
              </a:rPr>
              <a:t> – </a:t>
            </a:r>
            <a:r>
              <a:rPr lang="en-US" dirty="0" smtClean="0">
                <a:solidFill>
                  <a:schemeClr val="tx2"/>
                </a:solidFill>
              </a:rPr>
              <a:t>No reports of injury or damage</a:t>
            </a:r>
            <a:r>
              <a:rPr lang="en-US" sz="2000" dirty="0" smtClean="0">
                <a:solidFill>
                  <a:schemeClr val="tx2"/>
                </a:solidFill>
              </a:rPr>
              <a:t> </a:t>
            </a:r>
            <a:endParaRPr lang="en-US" sz="2000" dirty="0" smtClean="0">
              <a:solidFill>
                <a:schemeClr val="tx2"/>
              </a:solidFill>
            </a:endParaRPr>
          </a:p>
          <a:p>
            <a:pPr>
              <a:buFont typeface="Arial" pitchFamily="34" charset="0"/>
              <a:buChar char="•"/>
            </a:pPr>
            <a:r>
              <a:rPr lang="en-US" sz="2000" b="1" dirty="0" smtClean="0">
                <a:solidFill>
                  <a:schemeClr val="tx2"/>
                </a:solidFill>
              </a:rPr>
              <a:t>Air </a:t>
            </a:r>
            <a:r>
              <a:rPr lang="en-US" sz="2000" b="1" dirty="0" smtClean="0">
                <a:solidFill>
                  <a:schemeClr val="tx2"/>
                </a:solidFill>
              </a:rPr>
              <a:t>Pollution </a:t>
            </a:r>
            <a:r>
              <a:rPr lang="en-US" sz="2000" dirty="0" smtClean="0">
                <a:solidFill>
                  <a:schemeClr val="tx2"/>
                </a:solidFill>
              </a:rPr>
              <a:t>– </a:t>
            </a:r>
            <a:r>
              <a:rPr lang="en-US" dirty="0" smtClean="0">
                <a:solidFill>
                  <a:schemeClr val="tx2"/>
                </a:solidFill>
              </a:rPr>
              <a:t>Capture escaping gas and volatile organic </a:t>
            </a:r>
            <a:r>
              <a:rPr lang="en-US" dirty="0" smtClean="0">
                <a:solidFill>
                  <a:schemeClr val="tx2"/>
                </a:solidFill>
              </a:rPr>
              <a:t>compounds. </a:t>
            </a:r>
            <a:endParaRPr lang="en-US" dirty="0" smtClean="0">
              <a:solidFill>
                <a:schemeClr val="tx2"/>
              </a:solidFill>
            </a:endParaRPr>
          </a:p>
          <a:p>
            <a:pPr>
              <a:buFont typeface="Arial" pitchFamily="34" charset="0"/>
              <a:buChar char="•"/>
            </a:pPr>
            <a:r>
              <a:rPr lang="en-US" sz="2000" b="1" dirty="0" smtClean="0">
                <a:solidFill>
                  <a:schemeClr val="tx2"/>
                </a:solidFill>
              </a:rPr>
              <a:t>Chemical Contamination </a:t>
            </a:r>
            <a:r>
              <a:rPr lang="en-US" sz="2000" dirty="0" smtClean="0">
                <a:solidFill>
                  <a:schemeClr val="tx2"/>
                </a:solidFill>
              </a:rPr>
              <a:t>– </a:t>
            </a:r>
            <a:r>
              <a:rPr lang="en-US" dirty="0" smtClean="0">
                <a:solidFill>
                  <a:schemeClr val="tx2"/>
                </a:solidFill>
              </a:rPr>
              <a:t>U</a:t>
            </a:r>
            <a:r>
              <a:rPr lang="en-US" dirty="0" smtClean="0">
                <a:solidFill>
                  <a:schemeClr val="tx2"/>
                </a:solidFill>
              </a:rPr>
              <a:t>se best practices in well construction</a:t>
            </a:r>
            <a:endParaRPr lang="en-US" dirty="0" smtClean="0">
              <a:solidFill>
                <a:schemeClr val="tx2"/>
              </a:solidFill>
            </a:endParaRPr>
          </a:p>
          <a:p>
            <a:pPr>
              <a:buFont typeface="Arial" pitchFamily="34" charset="0"/>
              <a:buChar char="•"/>
            </a:pPr>
            <a:r>
              <a:rPr lang="en-US" sz="2000" b="1" dirty="0" smtClean="0">
                <a:solidFill>
                  <a:schemeClr val="tx2"/>
                </a:solidFill>
              </a:rPr>
              <a:t>High Water </a:t>
            </a:r>
            <a:r>
              <a:rPr lang="en-US" sz="2000" b="1" dirty="0" smtClean="0">
                <a:solidFill>
                  <a:schemeClr val="tx2"/>
                </a:solidFill>
              </a:rPr>
              <a:t>Usage –  </a:t>
            </a:r>
            <a:r>
              <a:rPr lang="en-US" dirty="0" smtClean="0">
                <a:solidFill>
                  <a:schemeClr val="tx2"/>
                </a:solidFill>
              </a:rPr>
              <a:t>Reuse fracking fluids and Inject filtered </a:t>
            </a:r>
            <a:r>
              <a:rPr lang="en-US" dirty="0" smtClean="0">
                <a:solidFill>
                  <a:schemeClr val="tx2"/>
                </a:solidFill>
              </a:rPr>
              <a:t>waste water</a:t>
            </a:r>
          </a:p>
          <a:p>
            <a:pPr>
              <a:buFont typeface="Arial" pitchFamily="34" charset="0"/>
              <a:buChar char="•"/>
            </a:pPr>
            <a:r>
              <a:rPr lang="en-US" sz="2000" b="1" dirty="0" smtClean="0">
                <a:solidFill>
                  <a:schemeClr val="tx2"/>
                </a:solidFill>
              </a:rPr>
              <a:t>Landowner Issues </a:t>
            </a:r>
            <a:r>
              <a:rPr lang="en-US" sz="2000" b="1" dirty="0" smtClean="0">
                <a:solidFill>
                  <a:schemeClr val="tx2"/>
                </a:solidFill>
              </a:rPr>
              <a:t>-  </a:t>
            </a:r>
            <a:r>
              <a:rPr lang="en-US" dirty="0" smtClean="0">
                <a:solidFill>
                  <a:schemeClr val="tx2"/>
                </a:solidFill>
              </a:rPr>
              <a:t>Protect surface and restore the land to </a:t>
            </a:r>
            <a:r>
              <a:rPr lang="en-US" dirty="0" smtClean="0">
                <a:solidFill>
                  <a:schemeClr val="tx2"/>
                </a:solidFill>
              </a:rPr>
              <a:t>its original contours</a:t>
            </a:r>
          </a:p>
        </p:txBody>
      </p:sp>
      <p:pic>
        <p:nvPicPr>
          <p:cNvPr id="137218" name="Picture 2"/>
          <p:cNvPicPr>
            <a:picLocks noChangeAspect="1" noChangeArrowheads="1"/>
          </p:cNvPicPr>
          <p:nvPr/>
        </p:nvPicPr>
        <p:blipFill>
          <a:blip r:embed="rId6" cstate="print"/>
          <a:srcRect/>
          <a:stretch>
            <a:fillRect/>
          </a:stretch>
        </p:blipFill>
        <p:spPr bwMode="auto">
          <a:xfrm>
            <a:off x="4572000" y="2514600"/>
            <a:ext cx="41529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19112</TotalTime>
  <Words>2310</Words>
  <Application>Microsoft Office PowerPoint</Application>
  <PresentationFormat>On-screen Show (4:3)</PresentationFormat>
  <Paragraphs>287</Paragraphs>
  <Slides>17</Slides>
  <Notes>17</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17</vt:i4>
      </vt:variant>
    </vt:vector>
  </HeadingPairs>
  <TitlesOfParts>
    <vt:vector size="19" baseType="lpstr">
      <vt:lpstr>Office Theme</vt:lpstr>
      <vt:lpstr>C:\Users\Les\Desktop\PANC SEMINAR\CO2 A.xlsm!mer_dataT12.01![CO2 A.xlsm]mer_dataT12.01 Chart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dc:creator>
  <cp:lastModifiedBy>Les Deman</cp:lastModifiedBy>
  <cp:revision>257</cp:revision>
  <dcterms:created xsi:type="dcterms:W3CDTF">2010-06-09T00:26:58Z</dcterms:created>
  <dcterms:modified xsi:type="dcterms:W3CDTF">2013-05-15T00:13:44Z</dcterms:modified>
</cp:coreProperties>
</file>