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58" r:id="rId1"/>
  </p:sldMasterIdLst>
  <p:notesMasterIdLst>
    <p:notesMasterId r:id="rId9"/>
  </p:notesMasterIdLst>
  <p:handoutMasterIdLst>
    <p:handoutMasterId r:id="rId10"/>
  </p:handoutMasterIdLst>
  <p:sldIdLst>
    <p:sldId id="305" r:id="rId2"/>
    <p:sldId id="457" r:id="rId3"/>
    <p:sldId id="468" r:id="rId4"/>
    <p:sldId id="465" r:id="rId5"/>
    <p:sldId id="456" r:id="rId6"/>
    <p:sldId id="466" r:id="rId7"/>
    <p:sldId id="467" r:id="rId8"/>
  </p:sldIdLst>
  <p:sldSz cx="9601200" cy="7315200"/>
  <p:notesSz cx="6858000" cy="9144000"/>
  <p:defaultTextStyle>
    <a:defPPr>
      <a:defRPr lang="en-US"/>
    </a:defPPr>
    <a:lvl1pPr algn="ctr" rtl="0" eaLnBrk="0" fontAlgn="base" hangingPunct="0">
      <a:spcBef>
        <a:spcPct val="50000"/>
      </a:spcBef>
      <a:spcAft>
        <a:spcPct val="0"/>
      </a:spcAft>
      <a:defRPr sz="2400" kern="1200">
        <a:solidFill>
          <a:schemeClr val="tx1"/>
        </a:solidFill>
        <a:latin typeface="Arial" charset="0"/>
        <a:ea typeface="+mn-ea"/>
        <a:cs typeface="+mn-cs"/>
      </a:defRPr>
    </a:lvl1pPr>
    <a:lvl2pPr marL="457200" algn="ctr" rtl="0" eaLnBrk="0" fontAlgn="base" hangingPunct="0">
      <a:spcBef>
        <a:spcPct val="50000"/>
      </a:spcBef>
      <a:spcAft>
        <a:spcPct val="0"/>
      </a:spcAft>
      <a:defRPr sz="2400" kern="1200">
        <a:solidFill>
          <a:schemeClr val="tx1"/>
        </a:solidFill>
        <a:latin typeface="Arial" charset="0"/>
        <a:ea typeface="+mn-ea"/>
        <a:cs typeface="+mn-cs"/>
      </a:defRPr>
    </a:lvl2pPr>
    <a:lvl3pPr marL="914400" algn="ctr" rtl="0" eaLnBrk="0" fontAlgn="base" hangingPunct="0">
      <a:spcBef>
        <a:spcPct val="50000"/>
      </a:spcBef>
      <a:spcAft>
        <a:spcPct val="0"/>
      </a:spcAft>
      <a:defRPr sz="2400" kern="1200">
        <a:solidFill>
          <a:schemeClr val="tx1"/>
        </a:solidFill>
        <a:latin typeface="Arial" charset="0"/>
        <a:ea typeface="+mn-ea"/>
        <a:cs typeface="+mn-cs"/>
      </a:defRPr>
    </a:lvl3pPr>
    <a:lvl4pPr marL="1371600" algn="ctr" rtl="0" eaLnBrk="0" fontAlgn="base" hangingPunct="0">
      <a:spcBef>
        <a:spcPct val="50000"/>
      </a:spcBef>
      <a:spcAft>
        <a:spcPct val="0"/>
      </a:spcAft>
      <a:defRPr sz="2400" kern="1200">
        <a:solidFill>
          <a:schemeClr val="tx1"/>
        </a:solidFill>
        <a:latin typeface="Arial" charset="0"/>
        <a:ea typeface="+mn-ea"/>
        <a:cs typeface="+mn-cs"/>
      </a:defRPr>
    </a:lvl4pPr>
    <a:lvl5pPr marL="1828800" algn="ctr" rtl="0" eaLnBrk="0" fontAlgn="base" hangingPunct="0">
      <a:spcBef>
        <a:spcPct val="5000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ntgomery, W.David" initials="M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C000"/>
    <a:srgbClr val="621AD8"/>
    <a:srgbClr val="FFFFFF"/>
    <a:srgbClr val="000000"/>
    <a:srgbClr val="777777"/>
    <a:srgbClr val="BED3E4"/>
    <a:srgbClr val="A50021"/>
    <a:srgbClr val="00A2DF"/>
    <a:srgbClr val="FFB66D"/>
    <a:srgbClr val="FFE2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839DD9DD-9E6C-4910-8AC0-68ADFF6A6AFC}">
  <a:tblStyle styleId="{839DD9DD-9E6C-4910-8AC0-68ADFF6A6AFC}" styleName="NERA - default">
    <a:wholeTbl>
      <a:tcTxStyle>
        <a:fontRef idx="minor">
          <a:scrgbClr r="0" g="0" b="0"/>
        </a:fontRef>
        <a:schemeClr val="tx1"/>
      </a:tcTxStyle>
      <a:tcStyle>
        <a:tcBdr>
          <a:left>
            <a:ln>
              <a:noFill/>
            </a:ln>
          </a:left>
          <a:right>
            <a:ln>
              <a:noFill/>
            </a:ln>
          </a:right>
          <a:top>
            <a:ln>
              <a:noFill/>
            </a:ln>
          </a:top>
          <a:bottom>
            <a:ln>
              <a:noFill/>
            </a:ln>
          </a:bottom>
          <a:insideH>
            <a:ln w="9525" cap="flat" cmpd="sng" algn="ctr">
              <a:solidFill>
                <a:schemeClr val="dk1"/>
              </a:solidFill>
            </a:ln>
          </a:insideH>
          <a:insideV>
            <a:ln w="9525" cap="flat" cmpd="sng" algn="ctr">
              <a:solidFill>
                <a:schemeClr val="dk1"/>
              </a:solidFill>
            </a:ln>
          </a:insideV>
        </a:tcBdr>
        <a:fill>
          <a:noFill/>
        </a:fill>
      </a:tcStyle>
    </a:wholeTbl>
    <a:band1H>
      <a:tcStyle>
        <a:tcBdr/>
        <a:fill>
          <a:noFill/>
        </a:fill>
      </a:tcStyle>
    </a:band1H>
    <a:band2H>
      <a:tcStyle>
        <a:tcBdr/>
      </a:tcStyle>
    </a:band2H>
    <a:band1V>
      <a:tcStyle>
        <a:tcBdr/>
        <a:fill>
          <a:noFill/>
        </a:fill>
      </a:tcStyle>
    </a:band1V>
    <a:lastCol>
      <a:tcTxStyle b="on"/>
      <a:tcStyle>
        <a:tcBdr/>
      </a:tcStyle>
    </a:lastCol>
    <a:firstCol>
      <a:tcTxStyle b="on"/>
      <a:tcStyle>
        <a:tcBdr/>
      </a:tcStyle>
    </a:firstCol>
    <a:lastRow>
      <a:tcTxStyle b="on"/>
      <a:tcStyle>
        <a:tcBdr>
          <a:top>
            <a:ln w="12700" cmpd="sng">
              <a:solidFill>
                <a:schemeClr val="dk1"/>
              </a:solidFill>
            </a:ln>
          </a:top>
        </a:tcBdr>
        <a:fill>
          <a:noFill/>
        </a:fill>
      </a:tcStyle>
    </a:lastRow>
    <a:firstRow>
      <a:tcTxStyle b="on"/>
      <a:tcStyle>
        <a:tcBdr>
          <a:bottom>
            <a:ln w="12700" cap="flat" cmpd="sng" algn="ctr">
              <a:solidFill>
                <a:schemeClr val="dk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97" autoAdjust="0"/>
    <p:restoredTop sz="92366" autoAdjust="0"/>
  </p:normalViewPr>
  <p:slideViewPr>
    <p:cSldViewPr snapToGrid="0">
      <p:cViewPr varScale="1">
        <p:scale>
          <a:sx n="70" d="100"/>
          <a:sy n="70" d="100"/>
        </p:scale>
        <p:origin x="-1290" y="-108"/>
      </p:cViewPr>
      <p:guideLst>
        <p:guide orient="horz" pos="2304"/>
        <p:guide pos="3025"/>
      </p:guideLst>
    </p:cSldViewPr>
  </p:slideViewPr>
  <p:outlineViewPr>
    <p:cViewPr>
      <p:scale>
        <a:sx n="33" d="100"/>
        <a:sy n="33" d="100"/>
      </p:scale>
      <p:origin x="0" y="417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7" d="100"/>
          <a:sy n="57" d="100"/>
        </p:scale>
        <p:origin x="-170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Shirley.Xiong\Desktop\May%2021%20EPRI%20Presenta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4"/>
    </mc:Choice>
    <mc:Fallback>
      <c:style val="14"/>
    </mc:Fallback>
  </mc:AlternateContent>
  <c:chart>
    <c:autoTitleDeleted val="1"/>
    <c:plotArea>
      <c:layout/>
      <c:scatterChart>
        <c:scatterStyle val="lineMarker"/>
        <c:varyColors val="0"/>
        <c:ser>
          <c:idx val="0"/>
          <c:order val="0"/>
          <c:tx>
            <c:strRef>
              <c:f>ChartData!$D$14</c:f>
              <c:strCache>
                <c:ptCount val="1"/>
                <c:pt idx="0">
                  <c:v>2025</c:v>
                </c:pt>
              </c:strCache>
            </c:strRef>
          </c:tx>
          <c:spPr>
            <a:ln w="47625">
              <a:noFill/>
            </a:ln>
          </c:spPr>
          <c:marker>
            <c:symbol val="diamond"/>
            <c:size val="12"/>
          </c:marker>
          <c:dPt>
            <c:idx val="0"/>
            <c:marker>
              <c:symbol val="triangle"/>
              <c:size val="12"/>
              <c:spPr>
                <a:solidFill>
                  <a:srgbClr val="00B050"/>
                </a:solidFill>
              </c:spPr>
            </c:marker>
            <c:bubble3D val="0"/>
          </c:dPt>
          <c:dPt>
            <c:idx val="2"/>
            <c:marker>
              <c:symbol val="circle"/>
              <c:size val="12"/>
              <c:spPr>
                <a:solidFill>
                  <a:schemeClr val="tx2">
                    <a:lumMod val="75000"/>
                  </a:schemeClr>
                </a:solidFill>
              </c:spPr>
            </c:marker>
            <c:bubble3D val="0"/>
          </c:dPt>
          <c:dPt>
            <c:idx val="4"/>
            <c:marker>
              <c:symbol val="circle"/>
              <c:size val="12"/>
              <c:spPr>
                <a:solidFill>
                  <a:schemeClr val="tx2">
                    <a:lumMod val="75000"/>
                  </a:schemeClr>
                </a:solidFill>
              </c:spPr>
            </c:marker>
            <c:bubble3D val="0"/>
          </c:dPt>
          <c:xVal>
            <c:numRef>
              <c:f>ChartData!$D$16:$D$20</c:f>
              <c:numCache>
                <c:formatCode>General</c:formatCode>
                <c:ptCount val="5"/>
                <c:pt idx="0">
                  <c:v>0</c:v>
                </c:pt>
                <c:pt idx="1">
                  <c:v>1.3</c:v>
                </c:pt>
                <c:pt idx="2">
                  <c:v>3.93</c:v>
                </c:pt>
                <c:pt idx="3">
                  <c:v>3.77</c:v>
                </c:pt>
                <c:pt idx="4">
                  <c:v>6.72</c:v>
                </c:pt>
              </c:numCache>
            </c:numRef>
          </c:xVal>
          <c:yVal>
            <c:numRef>
              <c:f>ChartData!$E$16:$E$20</c:f>
              <c:numCache>
                <c:formatCode>"$"#,##0.00_);[Red]\("$"#,##0.00\)</c:formatCode>
                <c:ptCount val="5"/>
                <c:pt idx="0" formatCode="General">
                  <c:v>5.42</c:v>
                </c:pt>
                <c:pt idx="1">
                  <c:v>5.78</c:v>
                </c:pt>
                <c:pt idx="2">
                  <c:v>6.57</c:v>
                </c:pt>
                <c:pt idx="3">
                  <c:v>4.76</c:v>
                </c:pt>
                <c:pt idx="4">
                  <c:v>5.4</c:v>
                </c:pt>
              </c:numCache>
            </c:numRef>
          </c:yVal>
          <c:smooth val="0"/>
        </c:ser>
        <c:dLbls>
          <c:showLegendKey val="0"/>
          <c:showVal val="0"/>
          <c:showCatName val="0"/>
          <c:showSerName val="0"/>
          <c:showPercent val="0"/>
          <c:showBubbleSize val="0"/>
        </c:dLbls>
        <c:axId val="138868992"/>
        <c:axId val="139116928"/>
      </c:scatterChart>
      <c:valAx>
        <c:axId val="138868992"/>
        <c:scaling>
          <c:orientation val="minMax"/>
          <c:max val="7.5"/>
        </c:scaling>
        <c:delete val="0"/>
        <c:axPos val="b"/>
        <c:title>
          <c:tx>
            <c:rich>
              <a:bodyPr/>
              <a:lstStyle/>
              <a:p>
                <a:pPr>
                  <a:defRPr/>
                </a:pPr>
                <a:r>
                  <a:rPr lang="en-US" dirty="0" smtClean="0"/>
                  <a:t>Level</a:t>
                </a:r>
                <a:r>
                  <a:rPr lang="en-US" baseline="0" dirty="0" smtClean="0"/>
                  <a:t> of US LNG Exports (</a:t>
                </a:r>
                <a:r>
                  <a:rPr lang="en-US" baseline="0" dirty="0" err="1" smtClean="0"/>
                  <a:t>Tcf</a:t>
                </a:r>
                <a:r>
                  <a:rPr lang="en-US" baseline="0" dirty="0" smtClean="0"/>
                  <a:t>)</a:t>
                </a:r>
                <a:endParaRPr lang="en-US" dirty="0"/>
              </a:p>
            </c:rich>
          </c:tx>
          <c:layout>
            <c:manualLayout>
              <c:xMode val="edge"/>
              <c:yMode val="edge"/>
              <c:x val="0.34950241496259959"/>
              <c:y val="0.92109965635738833"/>
            </c:manualLayout>
          </c:layout>
          <c:overlay val="0"/>
        </c:title>
        <c:numFmt formatCode="#,##0.0" sourceLinked="0"/>
        <c:majorTickMark val="out"/>
        <c:minorTickMark val="none"/>
        <c:tickLblPos val="nextTo"/>
        <c:spPr>
          <a:ln w="31750"/>
        </c:spPr>
        <c:crossAx val="139116928"/>
        <c:crosses val="autoZero"/>
        <c:crossBetween val="midCat"/>
        <c:majorUnit val="1.5"/>
      </c:valAx>
      <c:valAx>
        <c:axId val="139116928"/>
        <c:scaling>
          <c:orientation val="minMax"/>
          <c:min val="3"/>
        </c:scaling>
        <c:delete val="0"/>
        <c:axPos val="l"/>
        <c:majorGridlines>
          <c:spPr>
            <a:ln>
              <a:solidFill>
                <a:schemeClr val="bg1">
                  <a:lumMod val="85000"/>
                </a:schemeClr>
              </a:solidFill>
            </a:ln>
          </c:spPr>
        </c:majorGridlines>
        <c:title>
          <c:tx>
            <c:rich>
              <a:bodyPr rot="-5400000" vert="horz"/>
              <a:lstStyle/>
              <a:p>
                <a:pPr>
                  <a:defRPr/>
                </a:pPr>
                <a:r>
                  <a:rPr lang="en-US" dirty="0" smtClean="0"/>
                  <a:t>US Wellhead</a:t>
                </a:r>
                <a:r>
                  <a:rPr lang="en-US" baseline="0" dirty="0" smtClean="0"/>
                  <a:t> Price ($/</a:t>
                </a:r>
                <a:r>
                  <a:rPr lang="en-US" baseline="0" dirty="0" err="1" smtClean="0"/>
                  <a:t>Mcf</a:t>
                </a:r>
                <a:r>
                  <a:rPr lang="en-US" baseline="0" dirty="0" smtClean="0"/>
                  <a:t>)</a:t>
                </a:r>
                <a:endParaRPr lang="en-US" dirty="0"/>
              </a:p>
            </c:rich>
          </c:tx>
          <c:layout>
            <c:manualLayout>
              <c:xMode val="edge"/>
              <c:yMode val="edge"/>
              <c:x val="5.0314472053282098E-3"/>
              <c:y val="5.2146440457829374E-2"/>
            </c:manualLayout>
          </c:layout>
          <c:overlay val="0"/>
        </c:title>
        <c:numFmt formatCode="General" sourceLinked="1"/>
        <c:majorTickMark val="out"/>
        <c:minorTickMark val="none"/>
        <c:tickLblPos val="nextTo"/>
        <c:spPr>
          <a:ln w="31750"/>
        </c:spPr>
        <c:crossAx val="138868992"/>
        <c:crosses val="autoZero"/>
        <c:crossBetween val="midCat"/>
        <c:majorUnit val="1"/>
      </c:valAx>
      <c:spPr>
        <a:ln>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0.56233</cdr:x>
      <cdr:y>0.19044</cdr:y>
    </cdr:from>
    <cdr:to>
      <cdr:x>0.87048</cdr:x>
      <cdr:y>0.25706</cdr:y>
    </cdr:to>
    <cdr:sp macro="" textlink="">
      <cdr:nvSpPr>
        <cdr:cNvPr id="4" name="TextBox 5"/>
        <cdr:cNvSpPr txBox="1"/>
      </cdr:nvSpPr>
      <cdr:spPr>
        <a:xfrm xmlns:a="http://schemas.openxmlformats.org/drawingml/2006/main" rot="1520077">
          <a:off x="4258137" y="879742"/>
          <a:ext cx="2333483"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ctr" rtl="0" eaLnBrk="0" fontAlgn="base" hangingPunct="0">
            <a:spcBef>
              <a:spcPct val="50000"/>
            </a:spcBef>
            <a:spcAft>
              <a:spcPct val="0"/>
            </a:spcAft>
            <a:defRPr sz="2400" kern="1200">
              <a:solidFill>
                <a:schemeClr val="tx1"/>
              </a:solidFill>
              <a:latin typeface="Arial" charset="0"/>
              <a:ea typeface="+mn-ea"/>
              <a:cs typeface="+mn-cs"/>
            </a:defRPr>
          </a:lvl1pPr>
          <a:lvl2pPr marL="457200" algn="ctr" rtl="0" eaLnBrk="0" fontAlgn="base" hangingPunct="0">
            <a:spcBef>
              <a:spcPct val="50000"/>
            </a:spcBef>
            <a:spcAft>
              <a:spcPct val="0"/>
            </a:spcAft>
            <a:defRPr sz="2400" kern="1200">
              <a:solidFill>
                <a:schemeClr val="tx1"/>
              </a:solidFill>
              <a:latin typeface="Arial" charset="0"/>
              <a:ea typeface="+mn-ea"/>
              <a:cs typeface="+mn-cs"/>
            </a:defRPr>
          </a:lvl2pPr>
          <a:lvl3pPr marL="914400" algn="ctr" rtl="0" eaLnBrk="0" fontAlgn="base" hangingPunct="0">
            <a:spcBef>
              <a:spcPct val="50000"/>
            </a:spcBef>
            <a:spcAft>
              <a:spcPct val="0"/>
            </a:spcAft>
            <a:defRPr sz="2400" kern="1200">
              <a:solidFill>
                <a:schemeClr val="tx1"/>
              </a:solidFill>
              <a:latin typeface="Arial" charset="0"/>
              <a:ea typeface="+mn-ea"/>
              <a:cs typeface="+mn-cs"/>
            </a:defRPr>
          </a:lvl3pPr>
          <a:lvl4pPr marL="1371600" algn="ctr" rtl="0" eaLnBrk="0" fontAlgn="base" hangingPunct="0">
            <a:spcBef>
              <a:spcPct val="50000"/>
            </a:spcBef>
            <a:spcAft>
              <a:spcPct val="0"/>
            </a:spcAft>
            <a:defRPr sz="2400" kern="1200">
              <a:solidFill>
                <a:schemeClr val="tx1"/>
              </a:solidFill>
              <a:latin typeface="Arial" charset="0"/>
              <a:ea typeface="+mn-ea"/>
              <a:cs typeface="+mn-cs"/>
            </a:defRPr>
          </a:lvl4pPr>
          <a:lvl5pPr marL="1828800" algn="ctr" rtl="0" eaLnBrk="0" fontAlgn="base" hangingPunct="0">
            <a:spcBef>
              <a:spcPct val="5000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a:lstStyle>
        <a:p xmlns:a="http://schemas.openxmlformats.org/drawingml/2006/main">
          <a:r>
            <a:rPr lang="en-US" sz="1400" dirty="0" smtClean="0">
              <a:solidFill>
                <a:schemeClr val="tx2">
                  <a:lumMod val="75000"/>
                </a:schemeClr>
              </a:solidFill>
            </a:rPr>
            <a:t>Supply-Demand Shock</a:t>
          </a:r>
          <a:endParaRPr lang="en-US" sz="1400" dirty="0">
            <a:solidFill>
              <a:schemeClr val="tx2">
                <a:lumMod val="75000"/>
              </a:schemeClr>
            </a:solidFill>
          </a:endParaRPr>
        </a:p>
      </cdr:txBody>
    </cdr:sp>
  </cdr:relSizeAnchor>
  <cdr:relSizeAnchor xmlns:cdr="http://schemas.openxmlformats.org/drawingml/2006/chartDrawing">
    <cdr:from>
      <cdr:x>0.1988</cdr:x>
      <cdr:y>0.55309</cdr:y>
    </cdr:from>
    <cdr:to>
      <cdr:x>0.22138</cdr:x>
      <cdr:y>0.58299</cdr:y>
    </cdr:to>
    <cdr:sp macro="" textlink="">
      <cdr:nvSpPr>
        <cdr:cNvPr id="3" name="Isosceles Triangle 2"/>
        <cdr:cNvSpPr/>
      </cdr:nvSpPr>
      <cdr:spPr bwMode="auto">
        <a:xfrm xmlns:a="http://schemas.openxmlformats.org/drawingml/2006/main">
          <a:off x="1505374" y="2555082"/>
          <a:ext cx="171025" cy="138111"/>
        </a:xfrm>
        <a:prstGeom xmlns:a="http://schemas.openxmlformats.org/drawingml/2006/main" prst="triangle">
          <a:avLst/>
        </a:prstGeom>
        <a:solidFill xmlns:a="http://schemas.openxmlformats.org/drawingml/2006/main">
          <a:srgbClr val="85C000"/>
        </a:solidFill>
        <a:ln xmlns:a="http://schemas.openxmlformats.org/drawingml/2006/main">
          <a:solidFill>
            <a:srgbClr val="FFC000"/>
          </a:solidFill>
        </a:ln>
        <a:effectLst xmlns:a="http://schemas.openxmlformats.org/drawingml/2006/main"/>
        <a:extLst xmlns:a="http://schemas.openxmlformats.org/drawingml/2006/main"/>
      </cdr:spPr>
      <cdr:txBody>
        <a:bodyPr xmlns:a="http://schemas.openxmlformats.org/drawingml/2006/main" vertOverflow="clip" vert="horz" wrap="square" lIns="0" tIns="0" rIns="0" bIns="0" numCol="1" anchor="ctr" anchorCtr="0" compatLnSpc="1">
          <a:prstTxWarp prst="textNoShape">
            <a:avLst/>
          </a:prstTxWarp>
          <a:noAutofit/>
        </a:bodyPr>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2"/>
          <p:cNvGrpSpPr>
            <a:grpSpLocks/>
          </p:cNvGrpSpPr>
          <p:nvPr/>
        </p:nvGrpSpPr>
        <p:grpSpPr bwMode="auto">
          <a:xfrm>
            <a:off x="69850" y="8826500"/>
            <a:ext cx="6788150" cy="317500"/>
            <a:chOff x="44" y="5560"/>
            <a:chExt cx="4276" cy="200"/>
          </a:xfrm>
        </p:grpSpPr>
        <p:pic>
          <p:nvPicPr>
            <p:cNvPr id="7" name="Picture 3" descr="NERA_horizontal_294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 y="5594"/>
              <a:ext cx="444" cy="129"/>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4"/>
            <p:cNvGrpSpPr>
              <a:grpSpLocks/>
            </p:cNvGrpSpPr>
            <p:nvPr/>
          </p:nvGrpSpPr>
          <p:grpSpPr bwMode="auto">
            <a:xfrm>
              <a:off x="530" y="5560"/>
              <a:ext cx="3790" cy="200"/>
              <a:chOff x="530" y="5560"/>
              <a:chExt cx="3790" cy="200"/>
            </a:xfrm>
          </p:grpSpPr>
          <p:sp>
            <p:nvSpPr>
              <p:cNvPr id="9" name="Rectangle 5"/>
              <p:cNvSpPr>
                <a:spLocks noChangeArrowheads="1"/>
              </p:cNvSpPr>
              <p:nvPr/>
            </p:nvSpPr>
            <p:spPr bwMode="auto">
              <a:xfrm flipH="1">
                <a:off x="3990" y="5560"/>
                <a:ext cx="330" cy="200"/>
              </a:xfrm>
              <a:prstGeom prst="rect">
                <a:avLst/>
              </a:prstGeom>
              <a:solidFill>
                <a:srgbClr val="00A2D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
            <p:nvSpPr>
              <p:cNvPr id="10" name="Rectangle 6"/>
              <p:cNvSpPr>
                <a:spLocks noChangeArrowheads="1"/>
              </p:cNvSpPr>
              <p:nvPr/>
            </p:nvSpPr>
            <p:spPr bwMode="auto">
              <a:xfrm flipH="1">
                <a:off x="960" y="5560"/>
                <a:ext cx="3003" cy="200"/>
              </a:xfrm>
              <a:prstGeom prst="rect">
                <a:avLst/>
              </a:prstGeom>
              <a:solidFill>
                <a:srgbClr val="0057A6"/>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pic>
            <p:nvPicPr>
              <p:cNvPr id="11" name="Picture 7" descr="TopCornerCub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 y="5562"/>
                <a:ext cx="404" cy="198"/>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5" name="Slide Number Placeholder 4"/>
          <p:cNvSpPr>
            <a:spLocks noGrp="1"/>
          </p:cNvSpPr>
          <p:nvPr>
            <p:ph type="sldNum" sz="quarter" idx="3"/>
          </p:nvPr>
        </p:nvSpPr>
        <p:spPr>
          <a:xfrm>
            <a:off x="6424551" y="8880475"/>
            <a:ext cx="431862" cy="261938"/>
          </a:xfrm>
          <a:prstGeom prst="rect">
            <a:avLst/>
          </a:prstGeom>
        </p:spPr>
        <p:txBody>
          <a:bodyPr vert="horz" lIns="91440" tIns="45720" rIns="91440" bIns="45720" rtlCol="0" anchor="b"/>
          <a:lstStyle>
            <a:lvl1pPr algn="r">
              <a:defRPr sz="1200"/>
            </a:lvl1pPr>
          </a:lstStyle>
          <a:p>
            <a:fld id="{3088238E-F806-4C4A-AED6-51CA1F917D8F}" type="slidenum">
              <a:rPr lang="en-US" smtClean="0"/>
              <a:pPr/>
              <a:t>‹#›</a:t>
            </a:fld>
            <a:endParaRPr lang="en-US" dirty="0"/>
          </a:p>
        </p:txBody>
      </p:sp>
    </p:spTree>
    <p:extLst>
      <p:ext uri="{BB962C8B-B14F-4D97-AF65-F5344CB8AC3E}">
        <p14:creationId xmlns:p14="http://schemas.microsoft.com/office/powerpoint/2010/main" val="4137487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84632" y="219456"/>
            <a:ext cx="5882809" cy="448056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274320" y="4837176"/>
            <a:ext cx="6291072" cy="39044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8" name="Group 2"/>
          <p:cNvGrpSpPr>
            <a:grpSpLocks/>
          </p:cNvGrpSpPr>
          <p:nvPr/>
        </p:nvGrpSpPr>
        <p:grpSpPr bwMode="auto">
          <a:xfrm>
            <a:off x="69850" y="8826500"/>
            <a:ext cx="6788150" cy="317500"/>
            <a:chOff x="44" y="5560"/>
            <a:chExt cx="4276" cy="200"/>
          </a:xfrm>
        </p:grpSpPr>
        <p:pic>
          <p:nvPicPr>
            <p:cNvPr id="1027" name="Picture 3" descr="NERA_horizontal_29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 y="5594"/>
              <a:ext cx="444" cy="129"/>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4"/>
            <p:cNvGrpSpPr>
              <a:grpSpLocks/>
            </p:cNvGrpSpPr>
            <p:nvPr/>
          </p:nvGrpSpPr>
          <p:grpSpPr bwMode="auto">
            <a:xfrm>
              <a:off x="530" y="5560"/>
              <a:ext cx="3790" cy="200"/>
              <a:chOff x="530" y="5560"/>
              <a:chExt cx="3790" cy="200"/>
            </a:xfrm>
          </p:grpSpPr>
          <p:sp>
            <p:nvSpPr>
              <p:cNvPr id="10" name="Rectangle 5"/>
              <p:cNvSpPr>
                <a:spLocks noChangeArrowheads="1"/>
              </p:cNvSpPr>
              <p:nvPr/>
            </p:nvSpPr>
            <p:spPr bwMode="auto">
              <a:xfrm flipH="1">
                <a:off x="3990" y="5560"/>
                <a:ext cx="330" cy="200"/>
              </a:xfrm>
              <a:prstGeom prst="rect">
                <a:avLst/>
              </a:prstGeom>
              <a:solidFill>
                <a:srgbClr val="00A2D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
            <p:nvSpPr>
              <p:cNvPr id="11" name="Rectangle 6"/>
              <p:cNvSpPr>
                <a:spLocks noChangeArrowheads="1"/>
              </p:cNvSpPr>
              <p:nvPr/>
            </p:nvSpPr>
            <p:spPr bwMode="auto">
              <a:xfrm flipH="1">
                <a:off x="960" y="5560"/>
                <a:ext cx="3003" cy="200"/>
              </a:xfrm>
              <a:prstGeom prst="rect">
                <a:avLst/>
              </a:prstGeom>
              <a:solidFill>
                <a:srgbClr val="0057A6"/>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pic>
            <p:nvPicPr>
              <p:cNvPr id="1031" name="Picture 7" descr="TopCornerCube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 y="5562"/>
                <a:ext cx="404" cy="198"/>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7" name="Slide Number Placeholder 6"/>
          <p:cNvSpPr>
            <a:spLocks noGrp="1"/>
          </p:cNvSpPr>
          <p:nvPr>
            <p:ph type="sldNum" sz="quarter" idx="5"/>
          </p:nvPr>
        </p:nvSpPr>
        <p:spPr>
          <a:xfrm>
            <a:off x="6410325" y="8880475"/>
            <a:ext cx="446087" cy="261937"/>
          </a:xfrm>
          <a:prstGeom prst="rect">
            <a:avLst/>
          </a:prstGeom>
        </p:spPr>
        <p:txBody>
          <a:bodyPr vert="horz" lIns="91440" tIns="45720" rIns="91440" bIns="45720" rtlCol="0" anchor="b"/>
          <a:lstStyle>
            <a:lvl1pPr algn="r">
              <a:defRPr sz="1200">
                <a:solidFill>
                  <a:schemeClr val="bg1"/>
                </a:solidFill>
              </a:defRPr>
            </a:lvl1pPr>
          </a:lstStyle>
          <a:p>
            <a:fld id="{692CF27A-5057-4FF7-8DF4-08ACE4E4ACA1}" type="slidenum">
              <a:rPr lang="en-US" smtClean="0"/>
              <a:pPr/>
              <a:t>‹#›</a:t>
            </a:fld>
            <a:endParaRPr lang="en-US" dirty="0"/>
          </a:p>
        </p:txBody>
      </p:sp>
    </p:spTree>
    <p:extLst>
      <p:ext uri="{BB962C8B-B14F-4D97-AF65-F5344CB8AC3E}">
        <p14:creationId xmlns:p14="http://schemas.microsoft.com/office/powerpoint/2010/main" val="1741697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3"/>
          <p:cNvSpPr>
            <a:spLocks noGrp="1" noChangeArrowheads="1"/>
          </p:cNvSpPr>
          <p:nvPr>
            <p:ph type="sldNum" sz="quarter" idx="5"/>
          </p:nvPr>
        </p:nvSpPr>
        <p:spPr>
          <a:noFill/>
        </p:spPr>
        <p:txBody>
          <a:bodyPr/>
          <a:lstStyle/>
          <a:p>
            <a:fld id="{DC9EDCB1-76FA-4D8B-87DD-E6B071EDF955}" type="slidenum">
              <a:rPr lang="en-US"/>
              <a:pPr/>
              <a:t>0</a:t>
            </a:fld>
            <a:endParaRPr lang="en-US" dirty="0"/>
          </a:p>
        </p:txBody>
      </p:sp>
      <p:sp>
        <p:nvSpPr>
          <p:cNvPr id="16387" name="Rectangle 2"/>
          <p:cNvSpPr>
            <a:spLocks noGrp="1" noRot="1" noChangeAspect="1" noChangeArrowheads="1" noTextEdit="1"/>
          </p:cNvSpPr>
          <p:nvPr>
            <p:ph type="sldImg"/>
          </p:nvPr>
        </p:nvSpPr>
        <p:spPr>
          <a:xfrm>
            <a:off x="276225" y="219075"/>
            <a:ext cx="6284913" cy="4789488"/>
          </a:xfrm>
          <a:ln/>
        </p:spPr>
      </p:sp>
      <p:sp>
        <p:nvSpPr>
          <p:cNvPr id="1638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4188" y="219075"/>
            <a:ext cx="5883275" cy="4481513"/>
          </a:xfrm>
        </p:spPr>
      </p:sp>
      <p:sp>
        <p:nvSpPr>
          <p:cNvPr id="3" name="Notes Placeholder 2"/>
          <p:cNvSpPr>
            <a:spLocks noGrp="1"/>
          </p:cNvSpPr>
          <p:nvPr>
            <p:ph type="body" idx="1"/>
          </p:nvPr>
        </p:nvSpPr>
        <p:spPr/>
        <p:txBody>
          <a:bodyPr/>
          <a:lstStyle/>
          <a:p>
            <a:r>
              <a:rPr lang="en-US" dirty="0"/>
              <a:t>This slide shows representative costs for various LNG supply sources selling LNG into the Japanese market</a:t>
            </a:r>
            <a:r>
              <a:rPr lang="en-US" dirty="0" smtClean="0"/>
              <a:t>.</a:t>
            </a:r>
          </a:p>
          <a:p>
            <a:r>
              <a:rPr lang="en-US" dirty="0" smtClean="0"/>
              <a:t>Show potential</a:t>
            </a:r>
            <a:r>
              <a:rPr lang="en-US" baseline="0" dirty="0" smtClean="0"/>
              <a:t> profit that is motivating exporters</a:t>
            </a:r>
          </a:p>
          <a:p>
            <a:r>
              <a:rPr lang="en-US" baseline="0" dirty="0" smtClean="0"/>
              <a:t>How long is it sustainable with all these competitors</a:t>
            </a:r>
          </a:p>
          <a:p>
            <a:r>
              <a:rPr lang="en-US" baseline="0" dirty="0" smtClean="0"/>
              <a:t>Relative cost advantage – liquefaction cost low because of in place facilities – but not forever – and transport and gas costs relatively high</a:t>
            </a:r>
            <a:endParaRPr lang="en-US" dirty="0"/>
          </a:p>
          <a:p>
            <a:endParaRPr lang="en-US" dirty="0"/>
          </a:p>
          <a:p>
            <a:r>
              <a:rPr lang="en-US" dirty="0"/>
              <a:t>The difference between the cumulative costs and the landed price is the profit.</a:t>
            </a:r>
          </a:p>
          <a:p>
            <a:r>
              <a:rPr lang="en-US" dirty="0"/>
              <a:t>An important issue today is who keeps the profit and important question for tomorrow is will that profit continue to exist or will it be bid away.</a:t>
            </a:r>
          </a:p>
          <a:p>
            <a:r>
              <a:rPr lang="en-US" dirty="0" smtClean="0"/>
              <a:t>Long term perspective, increasing NA prices</a:t>
            </a:r>
            <a:r>
              <a:rPr lang="en-US" baseline="0" dirty="0" smtClean="0"/>
              <a:t> over the life of these projects</a:t>
            </a:r>
            <a:endParaRPr lang="en-US" dirty="0"/>
          </a:p>
        </p:txBody>
      </p:sp>
      <p:sp>
        <p:nvSpPr>
          <p:cNvPr id="4" name="Slide Number Placeholder 3"/>
          <p:cNvSpPr>
            <a:spLocks noGrp="1"/>
          </p:cNvSpPr>
          <p:nvPr>
            <p:ph type="sldNum" sz="quarter" idx="10"/>
          </p:nvPr>
        </p:nvSpPr>
        <p:spPr/>
        <p:txBody>
          <a:bodyPr/>
          <a:lstStyle/>
          <a:p>
            <a:fld id="{692CF27A-5057-4FF7-8DF4-08ACE4E4ACA1}" type="slidenum">
              <a:rPr lang="en-US" smtClean="0"/>
              <a:pPr/>
              <a:t>2</a:t>
            </a:fld>
            <a:endParaRPr lang="en-US" dirty="0"/>
          </a:p>
        </p:txBody>
      </p:sp>
    </p:spTree>
    <p:extLst>
      <p:ext uri="{BB962C8B-B14F-4D97-AF65-F5344CB8AC3E}">
        <p14:creationId xmlns:p14="http://schemas.microsoft.com/office/powerpoint/2010/main" val="24353685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Page">
    <p:spTree>
      <p:nvGrpSpPr>
        <p:cNvPr id="1" name=""/>
        <p:cNvGrpSpPr/>
        <p:nvPr/>
      </p:nvGrpSpPr>
      <p:grpSpPr>
        <a:xfrm>
          <a:off x="0" y="0"/>
          <a:ext cx="0" cy="0"/>
          <a:chOff x="0" y="0"/>
          <a:chExt cx="0" cy="0"/>
        </a:xfrm>
      </p:grpSpPr>
      <p:sp>
        <p:nvSpPr>
          <p:cNvPr id="355335" name="Rectangle 7"/>
          <p:cNvSpPr>
            <a:spLocks noGrp="1" noChangeArrowheads="1"/>
          </p:cNvSpPr>
          <p:nvPr>
            <p:ph type="ctrTitle"/>
          </p:nvPr>
        </p:nvSpPr>
        <p:spPr>
          <a:xfrm>
            <a:off x="574674" y="3781425"/>
            <a:ext cx="7934325" cy="530225"/>
          </a:xfrm>
        </p:spPr>
        <p:txBody>
          <a:bodyPr wrap="square" anchor="t">
            <a:noAutofit/>
          </a:bodyPr>
          <a:lstStyle>
            <a:lvl1pPr>
              <a:defRPr sz="3200">
                <a:solidFill>
                  <a:schemeClr val="tx2"/>
                </a:solidFill>
              </a:defRPr>
            </a:lvl1pPr>
          </a:lstStyle>
          <a:p>
            <a:pPr lvl="0"/>
            <a:r>
              <a:rPr lang="en-US" noProof="0" smtClean="0"/>
              <a:t>Click to edit Master title style</a:t>
            </a:r>
            <a:endParaRPr lang="en-US" noProof="0" dirty="0" smtClean="0"/>
          </a:p>
        </p:txBody>
      </p:sp>
      <p:sp>
        <p:nvSpPr>
          <p:cNvPr id="355336" name="Rectangle 8"/>
          <p:cNvSpPr>
            <a:spLocks noGrp="1" noChangeArrowheads="1"/>
          </p:cNvSpPr>
          <p:nvPr>
            <p:ph type="subTitle" idx="1"/>
          </p:nvPr>
        </p:nvSpPr>
        <p:spPr>
          <a:xfrm>
            <a:off x="574674" y="4724400"/>
            <a:ext cx="7936992" cy="429768"/>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lvl1pPr marL="0" indent="0">
              <a:buFontTx/>
              <a:buNone/>
              <a:defRPr lang="en-GB" noProof="0" dirty="0" smtClean="0">
                <a:solidFill>
                  <a:schemeClr val="tx1"/>
                </a:solidFill>
              </a:defRPr>
            </a:lvl1pPr>
          </a:lstStyle>
          <a:p>
            <a:pPr marL="342900" lvl="0" indent="-342900">
              <a:spcBef>
                <a:spcPct val="0"/>
              </a:spcBef>
            </a:pPr>
            <a:r>
              <a:rPr lang="en-US" noProof="0" smtClean="0"/>
              <a:t>Click to edit Master subtitle style</a:t>
            </a:r>
            <a:endParaRPr lang="en-US" noProof="0" dirty="0" smtClean="0"/>
          </a:p>
        </p:txBody>
      </p:sp>
      <p:sp>
        <p:nvSpPr>
          <p:cNvPr id="355355" name="Rectangle 27"/>
          <p:cNvSpPr>
            <a:spLocks noChangeArrowheads="1"/>
          </p:cNvSpPr>
          <p:nvPr userDrawn="1"/>
        </p:nvSpPr>
        <p:spPr bwMode="auto">
          <a:xfrm>
            <a:off x="0" y="1838325"/>
            <a:ext cx="9601200" cy="1627188"/>
          </a:xfrm>
          <a:prstGeom prst="rect">
            <a:avLst/>
          </a:prstGeom>
          <a:solidFill>
            <a:srgbClr val="FFFFFF"/>
          </a:solidFill>
          <a:ln>
            <a:noFill/>
          </a:ln>
          <a:effectLst/>
          <a:extLst/>
        </p:spPr>
        <p:txBody>
          <a:bodyPr wrap="square" anchor="ctr">
            <a:noAutofit/>
          </a:bodyPr>
          <a:lstStyle/>
          <a:p>
            <a:endParaRPr lang="en-US" dirty="0"/>
          </a:p>
        </p:txBody>
      </p:sp>
      <p:sp>
        <p:nvSpPr>
          <p:cNvPr id="355357" name="Rectangle 29"/>
          <p:cNvSpPr>
            <a:spLocks noChangeArrowheads="1"/>
          </p:cNvSpPr>
          <p:nvPr userDrawn="1"/>
        </p:nvSpPr>
        <p:spPr bwMode="auto">
          <a:xfrm>
            <a:off x="0" y="1884363"/>
            <a:ext cx="527050" cy="1535113"/>
          </a:xfrm>
          <a:prstGeom prst="rect">
            <a:avLst/>
          </a:prstGeom>
          <a:solidFill>
            <a:srgbClr val="004C84"/>
          </a:solidFill>
          <a:ln>
            <a:noFill/>
          </a:ln>
          <a:effectLst/>
          <a:extLst/>
        </p:spPr>
        <p:txBody>
          <a:bodyPr wrap="square" anchor="ctr">
            <a:noAutofit/>
          </a:bodyPr>
          <a:lstStyle/>
          <a:p>
            <a:endParaRPr lang="en-US" dirty="0"/>
          </a:p>
        </p:txBody>
      </p:sp>
      <p:sp>
        <p:nvSpPr>
          <p:cNvPr id="355358" name="Rectangle 30"/>
          <p:cNvSpPr>
            <a:spLocks noChangeArrowheads="1"/>
          </p:cNvSpPr>
          <p:nvPr userDrawn="1"/>
        </p:nvSpPr>
        <p:spPr bwMode="auto">
          <a:xfrm>
            <a:off x="6978650" y="1884363"/>
            <a:ext cx="1555750" cy="1535113"/>
          </a:xfrm>
          <a:prstGeom prst="rect">
            <a:avLst/>
          </a:prstGeom>
          <a:solidFill>
            <a:schemeClr val="tx2"/>
          </a:solidFill>
          <a:ln>
            <a:noFill/>
          </a:ln>
          <a:effectLst/>
          <a:extLst/>
        </p:spPr>
        <p:txBody>
          <a:bodyPr wrap="square" anchor="ctr">
            <a:noAutofit/>
          </a:bodyPr>
          <a:lstStyle/>
          <a:p>
            <a:endParaRPr lang="en-US" dirty="0"/>
          </a:p>
        </p:txBody>
      </p:sp>
      <p:sp>
        <p:nvSpPr>
          <p:cNvPr id="355359" name="Rectangle 31"/>
          <p:cNvSpPr>
            <a:spLocks noChangeArrowheads="1"/>
          </p:cNvSpPr>
          <p:nvPr userDrawn="1"/>
        </p:nvSpPr>
        <p:spPr bwMode="auto">
          <a:xfrm>
            <a:off x="8586788" y="1884363"/>
            <a:ext cx="1014413" cy="1535113"/>
          </a:xfrm>
          <a:prstGeom prst="rect">
            <a:avLst/>
          </a:prstGeom>
          <a:solidFill>
            <a:srgbClr val="004C84"/>
          </a:solidFill>
          <a:ln>
            <a:noFill/>
          </a:ln>
          <a:effectLst/>
          <a:extLst/>
        </p:spPr>
        <p:txBody>
          <a:bodyPr wrap="square" anchor="ctr">
            <a:noAutofit/>
          </a:bodyPr>
          <a:lstStyle/>
          <a:p>
            <a:endParaRPr lang="en-US" dirty="0"/>
          </a:p>
        </p:txBody>
      </p:sp>
      <p:pic>
        <p:nvPicPr>
          <p:cNvPr id="355356" name="Picture 28" descr="BandArt"/>
          <p:cNvPicPr preferRelativeResize="0">
            <a:picLocks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438" y="1884363"/>
            <a:ext cx="6346825" cy="153511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NERA_horizontal_2945"/>
          <p:cNvPicPr preferRelativeResize="0">
            <a:picLocks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26096" y="420624"/>
            <a:ext cx="1472184" cy="4381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8" descr="InsightInEconomics"/>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304088" y="6781800"/>
            <a:ext cx="18843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lank slide">
    <p:spTree>
      <p:nvGrpSpPr>
        <p:cNvPr id="1" name=""/>
        <p:cNvGrpSpPr/>
        <p:nvPr/>
      </p:nvGrpSpPr>
      <p:grpSpPr>
        <a:xfrm>
          <a:off x="0" y="0"/>
          <a:ext cx="0" cy="0"/>
          <a:chOff x="0" y="0"/>
          <a:chExt cx="0" cy="0"/>
        </a:xfrm>
      </p:grpSpPr>
      <p:graphicFrame>
        <p:nvGraphicFramePr>
          <p:cNvPr id="3" name="TextConfOW-D-asd"/>
          <p:cNvGraphicFramePr>
            <a:graphicFrameLocks noGrp="1"/>
          </p:cNvGraphicFramePr>
          <p:nvPr userDrawn="1">
            <p:extLst>
              <p:ext uri="{D42A27DB-BD31-4B8C-83A1-F6EECF244321}">
                <p14:modId xmlns:p14="http://schemas.microsoft.com/office/powerpoint/2010/main" val="911658620"/>
              </p:ext>
            </p:extLst>
          </p:nvPr>
        </p:nvGraphicFramePr>
        <p:xfrm>
          <a:off x="610394" y="2540000"/>
          <a:ext cx="8538368" cy="1743456"/>
        </p:xfrm>
        <a:graphic>
          <a:graphicData uri="http://schemas.openxmlformats.org/drawingml/2006/table">
            <a:tbl>
              <a:tblPr/>
              <a:tblGrid>
                <a:gridCol w="2727346"/>
                <a:gridCol w="5811022"/>
              </a:tblGrid>
              <a:tr h="778336">
                <a:tc>
                  <a:txBody>
                    <a:bodyPr/>
                    <a:lstStyle/>
                    <a:p>
                      <a:pPr marL="0" marR="0" lvl="0" indent="0" algn="r" defTabSz="914400" rtl="0" eaLnBrk="1" fontAlgn="base" latinLnBrk="0" hangingPunct="1">
                        <a:lnSpc>
                          <a:spcPct val="100000"/>
                        </a:lnSpc>
                        <a:spcBef>
                          <a:spcPct val="60000"/>
                        </a:spcBef>
                        <a:spcAft>
                          <a:spcPct val="0"/>
                        </a:spcAft>
                        <a:buClrTx/>
                        <a:buSzTx/>
                        <a:buFontTx/>
                        <a:buNone/>
                        <a:tabLst/>
                      </a:pPr>
                      <a:r>
                        <a:rPr kumimoji="0" lang="en-US" sz="1600" b="1" i="0" u="none" strike="noStrike" cap="none" normalizeH="0" baseline="0" dirty="0" smtClean="0">
                          <a:ln>
                            <a:noFill/>
                          </a:ln>
                          <a:solidFill>
                            <a:schemeClr val="tx2"/>
                          </a:solidFill>
                          <a:effectLst/>
                          <a:latin typeface="Arial" charset="0"/>
                          <a:cs typeface="Arial" charset="0"/>
                        </a:rPr>
                        <a:t>CONFIDENTIALITY</a:t>
                      </a:r>
                      <a:r>
                        <a:rPr kumimoji="0" lang="en-US" sz="1600" b="0" i="0" u="none" strike="noStrike" cap="none" normalizeH="0" baseline="0" dirty="0" smtClean="0">
                          <a:ln>
                            <a:noFill/>
                          </a:ln>
                          <a:solidFill>
                            <a:schemeClr val="tx2"/>
                          </a:solidFill>
                          <a:effectLst/>
                          <a:latin typeface="Arial" charset="0"/>
                          <a:cs typeface="Arial" charset="0"/>
                        </a:rPr>
                        <a:t>
</a:t>
                      </a:r>
                      <a:endParaRPr kumimoji="0" lang="en-GB" sz="1600" b="0" i="0" u="none" strike="noStrike" cap="none" normalizeH="0" baseline="0" dirty="0" smtClean="0">
                        <a:ln>
                          <a:noFill/>
                        </a:ln>
                        <a:solidFill>
                          <a:schemeClr val="tx2"/>
                        </a:solidFill>
                        <a:effectLst/>
                        <a:latin typeface="Arial" charset="0"/>
                        <a:cs typeface="Arial" charset="0"/>
                      </a:endParaRPr>
                    </a:p>
                  </a:txBody>
                  <a:tcPr marL="0" marR="228600" marT="18288" marB="18288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6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charset="0"/>
                          <a:cs typeface="Arial" charset="0"/>
                        </a:rPr>
                        <a:t>Our clients’ industries are extremely competitive, and the maintenance of confidentiality with respect to our clients’ plans and data is critical.  NERA rigorously applies internal confidentiality practices to protect the confidentiality of all client information.</a:t>
                      </a:r>
                    </a:p>
                    <a:p>
                      <a:pPr marL="0" marR="0" lvl="0" indent="0" algn="l" defTabSz="914400" rtl="0" eaLnBrk="1" fontAlgn="base" latinLnBrk="0" hangingPunct="1">
                        <a:lnSpc>
                          <a:spcPct val="100000"/>
                        </a:lnSpc>
                        <a:spcBef>
                          <a:spcPct val="6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charset="0"/>
                          <a:cs typeface="Arial" charset="0"/>
                        </a:rPr>
                        <a:t>Similarly, our industry is very competitive.  We view our approaches and insights as proprietary and therefore look to our clients to protect our interests in our proposals, presentations, methodologies and analytical techniques.  Under no circumstances should this material be shared with any third party without the prior written consent of NERA.</a:t>
                      </a:r>
                    </a:p>
                    <a:p>
                      <a:pPr marL="0" marR="0" lvl="0" indent="0" algn="l" defTabSz="914400" rtl="0" eaLnBrk="1" fontAlgn="base" latinLnBrk="0" hangingPunct="1">
                        <a:lnSpc>
                          <a:spcPct val="100000"/>
                        </a:lnSpc>
                        <a:spcBef>
                          <a:spcPct val="6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charset="0"/>
                          <a:cs typeface="Arial" charset="0"/>
                        </a:rPr>
                        <a:t>© 2012 NERA Economic Consulting</a:t>
                      </a:r>
                    </a:p>
                  </a:txBody>
                  <a:tcPr marL="36576" marR="36576" marT="18288" marB="182880" horzOverflow="overflow">
                    <a:lnL>
                      <a:noFill/>
                    </a:lnL>
                    <a:lnR>
                      <a:noFill/>
                    </a:lnR>
                    <a:lnT>
                      <a:noFill/>
                    </a:lnT>
                    <a:lnB>
                      <a:noFill/>
                    </a:lnB>
                    <a:lnTlToBr>
                      <a:noFill/>
                    </a:lnTlToBr>
                    <a:lnBlToTr>
                      <a:noFill/>
                    </a:lnBlToTr>
                    <a:noFill/>
                  </a:tcPr>
                </a:tc>
              </a:tr>
              <a:tr h="256137">
                <a:tc>
                  <a:txBody>
                    <a:bodyPr/>
                    <a:lstStyle/>
                    <a:p>
                      <a:pPr marL="0" marR="0" lvl="0" indent="0" algn="r" defTabSz="914400" rtl="0" eaLnBrk="1" fontAlgn="base" latinLnBrk="0" hangingPunct="1">
                        <a:lnSpc>
                          <a:spcPct val="100000"/>
                        </a:lnSpc>
                        <a:spcBef>
                          <a:spcPct val="60000"/>
                        </a:spcBef>
                        <a:spcAft>
                          <a:spcPct val="0"/>
                        </a:spcAft>
                        <a:buClrTx/>
                        <a:buSzTx/>
                        <a:buFontTx/>
                        <a:buNone/>
                        <a:tabLst/>
                      </a:pPr>
                      <a:endParaRPr kumimoji="0" lang="en-GB" sz="1600" b="0" i="0" u="none" strike="noStrike" cap="none" normalizeH="0" baseline="0" dirty="0" smtClean="0">
                        <a:ln>
                          <a:noFill/>
                        </a:ln>
                        <a:solidFill>
                          <a:srgbClr val="002C77"/>
                        </a:solidFill>
                        <a:effectLst/>
                        <a:latin typeface="Arial" charset="0"/>
                        <a:cs typeface="Arial" charset="0"/>
                      </a:endParaRPr>
                    </a:p>
                  </a:txBody>
                  <a:tcPr marL="0" marR="228600" marT="18288" marB="18288"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6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Arial" charset="0"/>
                      </a:endParaRPr>
                    </a:p>
                  </a:txBody>
                  <a:tcPr marL="36576" marR="36576" marT="18288" marB="18288" horzOverflow="overflow">
                    <a:lnL>
                      <a:noFill/>
                    </a:lnL>
                    <a:lnR>
                      <a:noFill/>
                    </a:lnR>
                    <a:lnT>
                      <a:noFill/>
                    </a:lnT>
                    <a:lnB>
                      <a:noFill/>
                    </a:lnB>
                    <a:lnTlToBr>
                      <a:noFill/>
                    </a:lnTlToBr>
                    <a:lnBlToTr>
                      <a:noFill/>
                    </a:lnBlToTr>
                    <a:noFill/>
                  </a:tcPr>
                </a:tc>
              </a:tr>
            </a:tbl>
          </a:graphicData>
        </a:graphic>
      </p:graphicFrame>
      <p:cxnSp>
        <p:nvCxnSpPr>
          <p:cNvPr id="4" name="Straight Connector 3"/>
          <p:cNvCxnSpPr/>
          <p:nvPr userDrawn="1"/>
        </p:nvCxnSpPr>
        <p:spPr>
          <a:xfrm>
            <a:off x="3229769" y="2257425"/>
            <a:ext cx="0" cy="1905000"/>
          </a:xfrm>
          <a:prstGeom prst="line">
            <a:avLst/>
          </a:prstGeom>
          <a:ln>
            <a:solidFill>
              <a:schemeClr val="bg2"/>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6398725"/>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1_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4702619"/>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Divider Slid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6072" y="3941064"/>
            <a:ext cx="7936992" cy="530352"/>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lvl1pPr>
              <a:defRPr lang="en-US" dirty="0">
                <a:solidFill>
                  <a:schemeClr val="tx2"/>
                </a:solidFill>
              </a:defRPr>
            </a:lvl1pPr>
          </a:lstStyle>
          <a:p>
            <a:pPr lvl="0"/>
            <a:r>
              <a:rPr lang="en-US" smtClean="0"/>
              <a:t>Click to edit Master title style</a:t>
            </a:r>
            <a:endParaRPr lang="en-US" dirty="0"/>
          </a:p>
        </p:txBody>
      </p:sp>
      <p:sp>
        <p:nvSpPr>
          <p:cNvPr id="3" name="Text Placeholder 2"/>
          <p:cNvSpPr>
            <a:spLocks noGrp="1"/>
          </p:cNvSpPr>
          <p:nvPr>
            <p:ph type="body" idx="1"/>
          </p:nvPr>
        </p:nvSpPr>
        <p:spPr>
          <a:xfrm>
            <a:off x="576072" y="4727448"/>
            <a:ext cx="7936992" cy="430887"/>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lvl1pPr marL="0" indent="0">
              <a:buFontTx/>
              <a:buNone/>
              <a:defRPr lang="en-US" smtClean="0">
                <a:solidFill>
                  <a:schemeClr val="tx1"/>
                </a:solidFill>
              </a:defRPr>
            </a:lvl1pPr>
          </a:lstStyle>
          <a:p>
            <a:pPr marL="342900" lvl="0" indent="-342900">
              <a:spcBef>
                <a:spcPct val="0"/>
              </a:spcBef>
            </a:pPr>
            <a:r>
              <a:rPr lang="en-US" smtClean="0"/>
              <a:t>Click to edit Master text styles</a:t>
            </a:r>
          </a:p>
        </p:txBody>
      </p:sp>
      <p:grpSp>
        <p:nvGrpSpPr>
          <p:cNvPr id="5" name="Group 21"/>
          <p:cNvGrpSpPr>
            <a:grpSpLocks/>
          </p:cNvGrpSpPr>
          <p:nvPr/>
        </p:nvGrpSpPr>
        <p:grpSpPr bwMode="auto">
          <a:xfrm>
            <a:off x="0" y="1838325"/>
            <a:ext cx="9601200" cy="1627188"/>
            <a:chOff x="0" y="1158"/>
            <a:chExt cx="6048" cy="1025"/>
          </a:xfrm>
        </p:grpSpPr>
        <p:sp>
          <p:nvSpPr>
            <p:cNvPr id="6" name="Rectangle 13"/>
            <p:cNvSpPr>
              <a:spLocks noChangeArrowheads="1"/>
            </p:cNvSpPr>
            <p:nvPr userDrawn="1"/>
          </p:nvSpPr>
          <p:spPr bwMode="auto">
            <a:xfrm>
              <a:off x="0" y="1158"/>
              <a:ext cx="6048" cy="10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nvGrpSpPr>
            <p:cNvPr id="7" name="Group 20"/>
            <p:cNvGrpSpPr>
              <a:grpSpLocks/>
            </p:cNvGrpSpPr>
            <p:nvPr userDrawn="1"/>
          </p:nvGrpSpPr>
          <p:grpSpPr bwMode="auto">
            <a:xfrm>
              <a:off x="0" y="1187"/>
              <a:ext cx="6048" cy="967"/>
              <a:chOff x="0" y="1187"/>
              <a:chExt cx="6048" cy="967"/>
            </a:xfrm>
          </p:grpSpPr>
          <p:sp>
            <p:nvSpPr>
              <p:cNvPr id="8" name="Rectangle 15"/>
              <p:cNvSpPr>
                <a:spLocks noChangeArrowheads="1"/>
              </p:cNvSpPr>
              <p:nvPr userDrawn="1"/>
            </p:nvSpPr>
            <p:spPr bwMode="auto">
              <a:xfrm>
                <a:off x="0" y="1187"/>
                <a:ext cx="4505" cy="967"/>
              </a:xfrm>
              <a:prstGeom prst="rect">
                <a:avLst/>
              </a:prstGeom>
              <a:solidFill>
                <a:srgbClr val="00A2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 name="Rectangle 16"/>
              <p:cNvSpPr>
                <a:spLocks noChangeArrowheads="1"/>
              </p:cNvSpPr>
              <p:nvPr userDrawn="1"/>
            </p:nvSpPr>
            <p:spPr bwMode="auto">
              <a:xfrm>
                <a:off x="5542" y="1187"/>
                <a:ext cx="506" cy="967"/>
              </a:xfrm>
              <a:prstGeom prst="rect">
                <a:avLst/>
              </a:prstGeom>
              <a:solidFill>
                <a:srgbClr val="0057A6"/>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10" name="Picture 17" descr="CubeArtSquare"/>
              <p:cNvPicPr preferRelativeResize="0">
                <a:picLocks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37" y="1187"/>
                <a:ext cx="973" cy="967"/>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2" name="Group 21"/>
          <p:cNvGrpSpPr>
            <a:grpSpLocks/>
          </p:cNvGrpSpPr>
          <p:nvPr/>
        </p:nvGrpSpPr>
        <p:grpSpPr bwMode="auto">
          <a:xfrm>
            <a:off x="0" y="1838325"/>
            <a:ext cx="9601200" cy="1627188"/>
            <a:chOff x="0" y="1158"/>
            <a:chExt cx="6048" cy="1025"/>
          </a:xfrm>
        </p:grpSpPr>
        <p:sp>
          <p:nvSpPr>
            <p:cNvPr id="13" name="Rectangle 13"/>
            <p:cNvSpPr>
              <a:spLocks noChangeArrowheads="1"/>
            </p:cNvSpPr>
            <p:nvPr userDrawn="1"/>
          </p:nvSpPr>
          <p:spPr bwMode="auto">
            <a:xfrm>
              <a:off x="0" y="1158"/>
              <a:ext cx="6048" cy="10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nvGrpSpPr>
            <p:cNvPr id="14" name="Group 20"/>
            <p:cNvGrpSpPr>
              <a:grpSpLocks/>
            </p:cNvGrpSpPr>
            <p:nvPr userDrawn="1"/>
          </p:nvGrpSpPr>
          <p:grpSpPr bwMode="auto">
            <a:xfrm>
              <a:off x="0" y="1187"/>
              <a:ext cx="6048" cy="967"/>
              <a:chOff x="0" y="1187"/>
              <a:chExt cx="6048" cy="967"/>
            </a:xfrm>
          </p:grpSpPr>
          <p:sp>
            <p:nvSpPr>
              <p:cNvPr id="15" name="Rectangle 15"/>
              <p:cNvSpPr>
                <a:spLocks noChangeArrowheads="1"/>
              </p:cNvSpPr>
              <p:nvPr userDrawn="1"/>
            </p:nvSpPr>
            <p:spPr bwMode="auto">
              <a:xfrm>
                <a:off x="0" y="1187"/>
                <a:ext cx="4505" cy="967"/>
              </a:xfrm>
              <a:prstGeom prst="rect">
                <a:avLst/>
              </a:prstGeom>
              <a:solidFill>
                <a:srgbClr val="004C8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16" name="Rectangle 16"/>
              <p:cNvSpPr>
                <a:spLocks noChangeArrowheads="1"/>
              </p:cNvSpPr>
              <p:nvPr userDrawn="1"/>
            </p:nvSpPr>
            <p:spPr bwMode="auto">
              <a:xfrm>
                <a:off x="5542" y="1187"/>
                <a:ext cx="506" cy="967"/>
              </a:xfrm>
              <a:prstGeom prst="rect">
                <a:avLst/>
              </a:prstGeom>
              <a:solidFill>
                <a:schemeClr val="tx2"/>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17" name="Picture 17" descr="CubeArtSquare"/>
              <p:cNvPicPr preferRelativeResize="0">
                <a:picLocks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37" y="1187"/>
                <a:ext cx="973" cy="967"/>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19" name="Picture 2" descr="NERA_horizontal_2945"/>
          <p:cNvPicPr preferRelativeResize="0">
            <a:picLocks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26096" y="420624"/>
            <a:ext cx="1472184"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0704205"/>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or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chemeClr val="tx2"/>
              </a:buClr>
              <a:defRPr>
                <a:solidFill>
                  <a:schemeClr val="tx1"/>
                </a:solidFill>
              </a:defRPr>
            </a:lvl1pPr>
            <a:lvl2pPr>
              <a:spcBef>
                <a:spcPts val="1000"/>
              </a:spcBef>
              <a:buClr>
                <a:schemeClr val="tx2"/>
              </a:buClr>
              <a:buFontTx/>
              <a:buChar char="–"/>
              <a:defRPr>
                <a:solidFill>
                  <a:schemeClr val="tx1"/>
                </a:solidFill>
              </a:defRPr>
            </a:lvl2pPr>
            <a:lvl3pPr>
              <a:spcBef>
                <a:spcPts val="700"/>
              </a:spcBef>
              <a:buClr>
                <a:schemeClr val="tx2"/>
              </a:buClr>
              <a:defRPr>
                <a:solidFill>
                  <a:schemeClr val="tx1"/>
                </a:solidFill>
              </a:defRPr>
            </a:lvl3pPr>
            <a:lvl4pPr>
              <a:spcBef>
                <a:spcPts val="700"/>
              </a:spcBef>
              <a:buClr>
                <a:schemeClr val="tx2"/>
              </a:buClr>
              <a:defRPr sz="1800">
                <a:solidFill>
                  <a:schemeClr val="tx1"/>
                </a:solidFill>
              </a:defRPr>
            </a:lvl4pPr>
            <a:lvl5pPr>
              <a:spcBef>
                <a:spcPts val="700"/>
              </a:spcBef>
              <a:buClr>
                <a:schemeClr val="tx2"/>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59249752"/>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4053880902"/>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BackCover Page">
    <p:spTree>
      <p:nvGrpSpPr>
        <p:cNvPr id="1" name=""/>
        <p:cNvGrpSpPr/>
        <p:nvPr/>
      </p:nvGrpSpPr>
      <p:grpSpPr>
        <a:xfrm>
          <a:off x="0" y="0"/>
          <a:ext cx="0" cy="0"/>
          <a:chOff x="0" y="0"/>
          <a:chExt cx="0" cy="0"/>
        </a:xfrm>
      </p:grpSpPr>
      <p:sp>
        <p:nvSpPr>
          <p:cNvPr id="355335" name="Rectangle 7"/>
          <p:cNvSpPr>
            <a:spLocks noGrp="1" noChangeArrowheads="1"/>
          </p:cNvSpPr>
          <p:nvPr>
            <p:ph type="ctrTitle"/>
          </p:nvPr>
        </p:nvSpPr>
        <p:spPr>
          <a:xfrm>
            <a:off x="574675" y="3694176"/>
            <a:ext cx="7934325" cy="438912"/>
          </a:xfrm>
        </p:spPr>
        <p:txBody>
          <a:bodyPr anchor="t">
            <a:noAutofit/>
          </a:bodyPr>
          <a:lstStyle>
            <a:lvl1pPr>
              <a:defRPr sz="3200">
                <a:solidFill>
                  <a:schemeClr val="tx2"/>
                </a:solidFill>
              </a:defRPr>
            </a:lvl1pPr>
          </a:lstStyle>
          <a:p>
            <a:pPr lvl="0"/>
            <a:r>
              <a:rPr lang="en-US" noProof="0" smtClean="0"/>
              <a:t>Click to edit Master title style</a:t>
            </a:r>
            <a:endParaRPr lang="en-US" noProof="0" dirty="0" smtClean="0"/>
          </a:p>
        </p:txBody>
      </p:sp>
      <p:sp>
        <p:nvSpPr>
          <p:cNvPr id="355336" name="Rectangle 8"/>
          <p:cNvSpPr>
            <a:spLocks noGrp="1" noChangeArrowheads="1"/>
          </p:cNvSpPr>
          <p:nvPr>
            <p:ph type="subTitle" idx="1"/>
          </p:nvPr>
        </p:nvSpPr>
        <p:spPr>
          <a:xfrm>
            <a:off x="574675" y="4352544"/>
            <a:ext cx="3429000" cy="1271016"/>
          </a:xfrm>
        </p:spPr>
        <p:txBody>
          <a:bodyPr>
            <a:noAutofit/>
          </a:bodyPr>
          <a:lstStyle>
            <a:lvl1pPr marL="0" indent="0">
              <a:spcBef>
                <a:spcPct val="0"/>
              </a:spcBef>
              <a:buFont typeface="Wingdings" pitchFamily="2" charset="2"/>
              <a:buNone/>
              <a:defRPr sz="1400">
                <a:solidFill>
                  <a:schemeClr val="tx1"/>
                </a:solidFill>
              </a:defRPr>
            </a:lvl1pPr>
          </a:lstStyle>
          <a:p>
            <a:pPr lvl="0"/>
            <a:r>
              <a:rPr lang="en-US" noProof="0" smtClean="0"/>
              <a:t>Click to edit Master subtitle style</a:t>
            </a:r>
            <a:endParaRPr lang="en-US" noProof="0" dirty="0" smtClean="0"/>
          </a:p>
        </p:txBody>
      </p:sp>
      <p:grpSp>
        <p:nvGrpSpPr>
          <p:cNvPr id="2" name="Group 1"/>
          <p:cNvGrpSpPr/>
          <p:nvPr userDrawn="1"/>
        </p:nvGrpSpPr>
        <p:grpSpPr>
          <a:xfrm>
            <a:off x="0" y="1838325"/>
            <a:ext cx="9601201" cy="1627188"/>
            <a:chOff x="0" y="1838325"/>
            <a:chExt cx="9601201" cy="1627188"/>
          </a:xfrm>
        </p:grpSpPr>
        <p:sp>
          <p:nvSpPr>
            <p:cNvPr id="355355" name="Rectangle 27"/>
            <p:cNvSpPr>
              <a:spLocks noChangeArrowheads="1"/>
            </p:cNvSpPr>
            <p:nvPr userDrawn="1"/>
          </p:nvSpPr>
          <p:spPr bwMode="auto">
            <a:xfrm>
              <a:off x="0" y="1838325"/>
              <a:ext cx="9601200" cy="1627188"/>
            </a:xfrm>
            <a:prstGeom prst="rect">
              <a:avLst/>
            </a:prstGeom>
            <a:solidFill>
              <a:schemeClr val="bg1"/>
            </a:solidFill>
            <a:ln>
              <a:noFill/>
            </a:ln>
            <a:effectLst/>
            <a:extLst/>
          </p:spPr>
          <p:txBody>
            <a:bodyPr anchor="ctr">
              <a:noAutofit/>
            </a:bodyPr>
            <a:lstStyle/>
            <a:p>
              <a:endParaRPr lang="en-US" dirty="0"/>
            </a:p>
          </p:txBody>
        </p:sp>
        <p:sp>
          <p:nvSpPr>
            <p:cNvPr id="355357" name="Rectangle 29"/>
            <p:cNvSpPr>
              <a:spLocks noChangeArrowheads="1"/>
            </p:cNvSpPr>
            <p:nvPr userDrawn="1"/>
          </p:nvSpPr>
          <p:spPr bwMode="auto">
            <a:xfrm>
              <a:off x="0" y="1884363"/>
              <a:ext cx="527050" cy="1535113"/>
            </a:xfrm>
            <a:prstGeom prst="rect">
              <a:avLst/>
            </a:prstGeom>
            <a:solidFill>
              <a:srgbClr val="00A2D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endParaRPr lang="en-US" dirty="0"/>
            </a:p>
          </p:txBody>
        </p:sp>
        <p:sp>
          <p:nvSpPr>
            <p:cNvPr id="355358" name="Rectangle 30"/>
            <p:cNvSpPr>
              <a:spLocks noChangeArrowheads="1"/>
            </p:cNvSpPr>
            <p:nvPr userDrawn="1"/>
          </p:nvSpPr>
          <p:spPr bwMode="auto">
            <a:xfrm>
              <a:off x="6978650" y="1884363"/>
              <a:ext cx="1555750" cy="1535113"/>
            </a:xfrm>
            <a:prstGeom prst="rect">
              <a:avLst/>
            </a:prstGeom>
            <a:solidFill>
              <a:srgbClr val="0057A6"/>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endParaRPr lang="en-US" dirty="0"/>
            </a:p>
          </p:txBody>
        </p:sp>
        <p:sp>
          <p:nvSpPr>
            <p:cNvPr id="355359" name="Rectangle 31"/>
            <p:cNvSpPr>
              <a:spLocks noChangeArrowheads="1"/>
            </p:cNvSpPr>
            <p:nvPr userDrawn="1"/>
          </p:nvSpPr>
          <p:spPr bwMode="auto">
            <a:xfrm>
              <a:off x="8586788" y="1884363"/>
              <a:ext cx="1014413" cy="1535113"/>
            </a:xfrm>
            <a:prstGeom prst="rect">
              <a:avLst/>
            </a:prstGeom>
            <a:solidFill>
              <a:srgbClr val="00A2D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Autofit/>
            </a:bodyPr>
            <a:lstStyle/>
            <a:p>
              <a:endParaRPr lang="en-US" dirty="0"/>
            </a:p>
          </p:txBody>
        </p:sp>
        <p:pic>
          <p:nvPicPr>
            <p:cNvPr id="355356" name="Picture 28" descr="BandArt"/>
            <p:cNvPicPr preferRelativeResize="0">
              <a:picLocks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438" y="1884363"/>
              <a:ext cx="6346825" cy="1535113"/>
            </a:xfrm>
            <a:prstGeom prst="rect">
              <a:avLst/>
            </a:prstGeom>
            <a:noFill/>
            <a:extLst>
              <a:ext uri="{909E8E84-426E-40DD-AFC4-6F175D3DCCD1}">
                <a14:hiddenFill xmlns:a14="http://schemas.microsoft.com/office/drawing/2010/main">
                  <a:solidFill>
                    <a:srgbClr val="FFFFFF"/>
                  </a:solidFill>
                </a14:hiddenFill>
              </a:ext>
            </a:extLst>
          </p:spPr>
        </p:pic>
      </p:grpSp>
      <p:pic>
        <p:nvPicPr>
          <p:cNvPr id="12" name="Picture 2" descr="NERA_horizontal_2945"/>
          <p:cNvPicPr preferRelativeResize="0">
            <a:picLocks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26096" y="420624"/>
            <a:ext cx="1472184"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622648"/>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65664359"/>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Body Header">
    <p:spTree>
      <p:nvGrpSpPr>
        <p:cNvPr id="1" name=""/>
        <p:cNvGrpSpPr/>
        <p:nvPr/>
      </p:nvGrpSpPr>
      <p:grpSpPr>
        <a:xfrm>
          <a:off x="0" y="0"/>
          <a:ext cx="0" cy="0"/>
          <a:chOff x="0" y="0"/>
          <a:chExt cx="0" cy="0"/>
        </a:xfrm>
      </p:grpSpPr>
      <p:sp>
        <p:nvSpPr>
          <p:cNvPr id="5" name="Content Placeholder 2"/>
          <p:cNvSpPr>
            <a:spLocks noGrp="1"/>
          </p:cNvSpPr>
          <p:nvPr>
            <p:ph idx="10"/>
          </p:nvPr>
        </p:nvSpPr>
        <p:spPr>
          <a:xfrm>
            <a:off x="788572" y="2687216"/>
            <a:ext cx="8047037" cy="4029497"/>
          </a:xfrm>
        </p:spPr>
        <p:txBody>
          <a:bodyPr/>
          <a:lstStyle>
            <a:lvl1pPr>
              <a:buClr>
                <a:schemeClr val="tx2"/>
              </a:buClr>
              <a:defRPr>
                <a:solidFill>
                  <a:schemeClr val="tx1"/>
                </a:solidFill>
              </a:defRPr>
            </a:lvl1pPr>
            <a:lvl2pPr>
              <a:spcBef>
                <a:spcPts val="1000"/>
              </a:spcBef>
              <a:buClr>
                <a:schemeClr val="tx2"/>
              </a:buClr>
              <a:buFontTx/>
              <a:buChar char="–"/>
              <a:defRPr>
                <a:solidFill>
                  <a:schemeClr val="tx1"/>
                </a:solidFill>
              </a:defRPr>
            </a:lvl2pPr>
            <a:lvl3pPr>
              <a:spcBef>
                <a:spcPts val="700"/>
              </a:spcBef>
              <a:buClr>
                <a:schemeClr val="tx2"/>
              </a:buClr>
              <a:defRPr>
                <a:solidFill>
                  <a:schemeClr val="tx1"/>
                </a:solidFill>
              </a:defRPr>
            </a:lvl3pPr>
            <a:lvl4pPr>
              <a:spcBef>
                <a:spcPts val="700"/>
              </a:spcBef>
              <a:buClr>
                <a:schemeClr val="tx2"/>
              </a:buClr>
              <a:defRPr sz="1800">
                <a:solidFill>
                  <a:schemeClr val="tx1"/>
                </a:solidFill>
              </a:defRPr>
            </a:lvl4pPr>
            <a:lvl5pPr>
              <a:spcBef>
                <a:spcPts val="700"/>
              </a:spcBef>
              <a:buClr>
                <a:schemeClr val="tx2"/>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788572" y="34195"/>
            <a:ext cx="7132320" cy="1069848"/>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88572" y="1756008"/>
            <a:ext cx="8046720" cy="682625"/>
          </a:xfrm>
        </p:spPr>
        <p:txBody>
          <a:bodyPr anchor="t" anchorCtr="0"/>
          <a:lstStyle>
            <a:lvl1pPr marL="0" indent="0" algn="l">
              <a:lnSpc>
                <a:spcPct val="90000"/>
              </a:lnSpc>
              <a:buNone/>
              <a:defRPr sz="2800" b="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extLst>
      <p:ext uri="{BB962C8B-B14F-4D97-AF65-F5344CB8AC3E}">
        <p14:creationId xmlns:p14="http://schemas.microsoft.com/office/powerpoint/2010/main" val="2836398725"/>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88572" y="34195"/>
            <a:ext cx="7132320" cy="1069848"/>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788572" y="1636713"/>
            <a:ext cx="3884612" cy="68262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bodyPr>
          <a:lstStyle>
            <a:lvl1pPr marL="288925" indent="-288925" algn="ctr">
              <a:buNone/>
              <a:defRPr lang="en-US" sz="2400" b="1" dirty="0" smtClean="0">
                <a:solidFill>
                  <a:schemeClr val="tx2"/>
                </a:solidFill>
                <a:latin typeface="+mn-lt"/>
              </a:defRPr>
            </a:lvl1pPr>
          </a:lstStyle>
          <a:p>
            <a:pPr marL="0" lvl="0" indent="0">
              <a:lnSpc>
                <a:spcPct val="90000"/>
              </a:lnSpc>
            </a:pPr>
            <a:r>
              <a:rPr lang="en-US" smtClean="0"/>
              <a:t>Click to edit Master text styles</a:t>
            </a:r>
          </a:p>
        </p:txBody>
      </p:sp>
      <p:sp>
        <p:nvSpPr>
          <p:cNvPr id="4" name="Content Placeholder 3"/>
          <p:cNvSpPr>
            <a:spLocks noGrp="1"/>
          </p:cNvSpPr>
          <p:nvPr>
            <p:ph sz="half" idx="2"/>
          </p:nvPr>
        </p:nvSpPr>
        <p:spPr>
          <a:xfrm>
            <a:off x="788572" y="2505958"/>
            <a:ext cx="3884612" cy="4214812"/>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kumimoji="0" lang="en-US" sz="2400" b="0" i="0" u="none" strike="noStrike" kern="0" cap="none" spc="0" normalizeH="0" baseline="0" dirty="0" smtClean="0">
                <a:ln>
                  <a:noFill/>
                </a:ln>
                <a:solidFill>
                  <a:schemeClr val="tx1"/>
                </a:solidFill>
                <a:effectLst/>
                <a:uLnTx/>
                <a:uFillTx/>
              </a:defRPr>
            </a:lvl1pPr>
            <a:lvl2pPr>
              <a:defRPr kumimoji="0" lang="en-US" sz="2000" b="0" i="0" u="none" strike="noStrike" kern="0" cap="none" spc="0" normalizeH="0" baseline="0" dirty="0" smtClean="0">
                <a:ln>
                  <a:noFill/>
                </a:ln>
                <a:solidFill>
                  <a:schemeClr val="tx1"/>
                </a:solidFill>
                <a:effectLst/>
                <a:uLnTx/>
                <a:uFillTx/>
              </a:defRPr>
            </a:lvl2pPr>
            <a:lvl3pPr>
              <a:defRPr kumimoji="0" lang="en-US" sz="1800" b="0" i="0" u="none" strike="noStrike" kern="0" cap="none" spc="0" normalizeH="0" baseline="0" dirty="0" smtClean="0">
                <a:ln>
                  <a:noFill/>
                </a:ln>
                <a:solidFill>
                  <a:schemeClr val="tx1"/>
                </a:solidFill>
                <a:effectLst/>
                <a:uLnTx/>
                <a:uFillTx/>
              </a:defRPr>
            </a:lvl3pPr>
            <a:lvl4pPr>
              <a:defRPr kumimoji="0" lang="en-US" sz="1600" b="0" i="0" u="none" strike="noStrike" kern="0" cap="none" spc="0" normalizeH="0" baseline="0" dirty="0" smtClean="0">
                <a:ln>
                  <a:noFill/>
                </a:ln>
                <a:solidFill>
                  <a:schemeClr val="tx1"/>
                </a:solidFill>
                <a:effectLst/>
                <a:uLnTx/>
                <a:uFillTx/>
              </a:defRPr>
            </a:lvl4pPr>
            <a:lvl5pPr>
              <a:defRPr kumimoji="0" lang="en-US" sz="1600" b="0" i="0" u="none" strike="noStrike" kern="0" cap="none" spc="0" normalizeH="0" baseline="0" dirty="0">
                <a:ln>
                  <a:noFill/>
                </a:ln>
                <a:solidFill>
                  <a:schemeClr val="tx1"/>
                </a:solidFill>
                <a:effectLst/>
                <a:uLnTx/>
                <a:uFill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765" y="1636713"/>
            <a:ext cx="3886065" cy="68262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bodyPr>
          <a:lstStyle>
            <a:lvl1pPr marL="288925" indent="-288925" algn="ctr">
              <a:buNone/>
              <a:defRPr lang="en-US" sz="2400" b="1" dirty="0" smtClean="0">
                <a:solidFill>
                  <a:schemeClr val="tx2"/>
                </a:solidFill>
                <a:latin typeface="+mn-lt"/>
              </a:defRPr>
            </a:lvl1pPr>
          </a:lstStyle>
          <a:p>
            <a:pPr marL="0" lvl="0" indent="0">
              <a:lnSpc>
                <a:spcPct val="90000"/>
              </a:lnSpc>
            </a:pPr>
            <a:r>
              <a:rPr lang="en-US" smtClean="0"/>
              <a:t>Click to edit Master text styles</a:t>
            </a:r>
          </a:p>
        </p:txBody>
      </p:sp>
      <p:sp>
        <p:nvSpPr>
          <p:cNvPr id="6" name="Content Placeholder 5"/>
          <p:cNvSpPr>
            <a:spLocks noGrp="1"/>
          </p:cNvSpPr>
          <p:nvPr>
            <p:ph sz="quarter" idx="4"/>
          </p:nvPr>
        </p:nvSpPr>
        <p:spPr>
          <a:xfrm>
            <a:off x="5011765" y="2505958"/>
            <a:ext cx="3886065" cy="4214812"/>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kumimoji="0" lang="en-US" sz="2400" b="0" i="0" u="none" strike="noStrike" kern="0" cap="none" spc="0" normalizeH="0" baseline="0" dirty="0" smtClean="0">
                <a:ln>
                  <a:noFill/>
                </a:ln>
                <a:solidFill>
                  <a:schemeClr val="tx1"/>
                </a:solidFill>
                <a:effectLst/>
                <a:uLnTx/>
                <a:uFillTx/>
              </a:defRPr>
            </a:lvl1pPr>
            <a:lvl2pPr>
              <a:defRPr kumimoji="0" lang="en-US" sz="2000" b="0" i="0" u="none" strike="noStrike" kern="0" cap="none" spc="0" normalizeH="0" baseline="0" dirty="0" smtClean="0">
                <a:ln>
                  <a:noFill/>
                </a:ln>
                <a:solidFill>
                  <a:schemeClr val="tx1"/>
                </a:solidFill>
                <a:effectLst/>
                <a:uLnTx/>
                <a:uFillTx/>
              </a:defRPr>
            </a:lvl2pPr>
            <a:lvl3pPr>
              <a:defRPr kumimoji="0" lang="en-US" sz="1800" b="0" i="0" u="none" strike="noStrike" kern="0" cap="none" spc="0" normalizeH="0" baseline="0" dirty="0" smtClean="0">
                <a:ln>
                  <a:noFill/>
                </a:ln>
                <a:solidFill>
                  <a:schemeClr val="tx1"/>
                </a:solidFill>
                <a:effectLst/>
                <a:uLnTx/>
                <a:uFillTx/>
              </a:defRPr>
            </a:lvl3pPr>
            <a:lvl4pPr>
              <a:defRPr kumimoji="0" lang="en-US" sz="1600" b="0" i="0" u="none" strike="noStrike" kern="0" cap="none" spc="0" normalizeH="0" baseline="0" dirty="0" smtClean="0">
                <a:ln>
                  <a:noFill/>
                </a:ln>
                <a:solidFill>
                  <a:schemeClr val="tx1"/>
                </a:solidFill>
                <a:effectLst/>
                <a:uLnTx/>
                <a:uFillTx/>
              </a:defRPr>
            </a:lvl4pPr>
            <a:lvl5pPr>
              <a:defRPr kumimoji="0" lang="en-US" sz="1600" b="0" i="0" u="none" strike="noStrike" kern="0" cap="none" spc="0" normalizeH="0" baseline="0" dirty="0">
                <a:ln>
                  <a:noFill/>
                </a:ln>
                <a:solidFill>
                  <a:schemeClr val="tx1"/>
                </a:solidFill>
                <a:effectLst/>
                <a:uLnTx/>
                <a:uFill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68006022"/>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89296" y="36513"/>
            <a:ext cx="7132637" cy="1065212"/>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en-US" dirty="0"/>
            </a:lvl1pPr>
          </a:lstStyle>
          <a:p>
            <a:pPr lvl="0"/>
            <a:r>
              <a:rPr lang="en-US" smtClean="0"/>
              <a:t>Click to edit Master title style</a:t>
            </a:r>
            <a:endParaRPr lang="en-US" dirty="0"/>
          </a:p>
        </p:txBody>
      </p:sp>
      <p:sp>
        <p:nvSpPr>
          <p:cNvPr id="3" name="Content Placeholder 2"/>
          <p:cNvSpPr>
            <a:spLocks noGrp="1"/>
          </p:cNvSpPr>
          <p:nvPr>
            <p:ph sz="half" idx="1"/>
          </p:nvPr>
        </p:nvSpPr>
        <p:spPr>
          <a:xfrm>
            <a:off x="789296" y="1716088"/>
            <a:ext cx="3946525" cy="500062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kumimoji="0" lang="en-US" sz="2800" b="0" i="0" u="none" strike="noStrike" kern="0" cap="none" spc="0" normalizeH="0" baseline="0" dirty="0" smtClean="0">
                <a:ln>
                  <a:noFill/>
                </a:ln>
                <a:solidFill>
                  <a:schemeClr val="tx1"/>
                </a:solidFill>
                <a:effectLst/>
                <a:uLnTx/>
                <a:uFillTx/>
              </a:defRPr>
            </a:lvl1pPr>
            <a:lvl2pPr>
              <a:defRPr kumimoji="0" lang="en-US" sz="2400" b="0" i="0" u="none" strike="noStrike" kern="0" cap="none" spc="0" normalizeH="0" baseline="0" dirty="0" smtClean="0">
                <a:ln>
                  <a:noFill/>
                </a:ln>
                <a:solidFill>
                  <a:schemeClr val="tx1"/>
                </a:solidFill>
                <a:effectLst/>
                <a:uLnTx/>
                <a:uFillTx/>
              </a:defRPr>
            </a:lvl2pPr>
            <a:lvl3pPr>
              <a:defRPr kumimoji="0" lang="en-US" sz="2000" b="0" i="0" u="none" strike="noStrike" kern="0" cap="none" spc="0" normalizeH="0" baseline="0" dirty="0" smtClean="0">
                <a:ln>
                  <a:noFill/>
                </a:ln>
                <a:solidFill>
                  <a:schemeClr val="tx1"/>
                </a:solidFill>
                <a:effectLst/>
                <a:uLnTx/>
                <a:uFillTx/>
              </a:defRPr>
            </a:lvl3pPr>
            <a:lvl4pPr>
              <a:defRPr kumimoji="0" lang="en-US" sz="1800" b="0" i="0" u="none" strike="noStrike" kern="0" cap="none" spc="0" normalizeH="0" baseline="0" dirty="0" smtClean="0">
                <a:ln>
                  <a:noFill/>
                </a:ln>
                <a:solidFill>
                  <a:schemeClr val="tx1"/>
                </a:solidFill>
                <a:effectLst/>
                <a:uLnTx/>
                <a:uFillTx/>
              </a:defRPr>
            </a:lvl4pPr>
            <a:lvl5pPr>
              <a:defRPr kumimoji="0" lang="en-US" sz="1800" b="0" i="0" u="none" strike="noStrike" kern="0" cap="none" spc="0" normalizeH="0" baseline="0" dirty="0">
                <a:ln>
                  <a:noFill/>
                </a:ln>
                <a:solidFill>
                  <a:schemeClr val="tx1"/>
                </a:solidFill>
                <a:effectLst/>
                <a:uLnTx/>
                <a:uFill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2148" y="1716088"/>
            <a:ext cx="3948112" cy="500062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kumimoji="0" lang="en-US" b="0" i="0" u="none" strike="noStrike" kern="0" cap="none" spc="0" normalizeH="0" baseline="0" dirty="0" smtClean="0">
                <a:ln>
                  <a:noFill/>
                </a:ln>
                <a:solidFill>
                  <a:schemeClr val="tx1"/>
                </a:solidFill>
                <a:effectLst/>
                <a:uLnTx/>
                <a:uFillTx/>
              </a:defRPr>
            </a:lvl1pPr>
            <a:lvl2pPr>
              <a:defRPr kumimoji="0" lang="en-US" b="0" i="0" u="none" strike="noStrike" kern="0" cap="none" spc="0" normalizeH="0" baseline="0" dirty="0" smtClean="0">
                <a:ln>
                  <a:noFill/>
                </a:ln>
                <a:solidFill>
                  <a:schemeClr val="tx1"/>
                </a:solidFill>
                <a:effectLst/>
                <a:uLnTx/>
                <a:uFillTx/>
              </a:defRPr>
            </a:lvl2pPr>
            <a:lvl3pPr>
              <a:defRPr kumimoji="0" lang="en-US" b="0" i="0" u="none" strike="noStrike" kern="0" cap="none" spc="0" normalizeH="0" baseline="0" dirty="0" smtClean="0">
                <a:ln>
                  <a:noFill/>
                </a:ln>
                <a:solidFill>
                  <a:schemeClr val="tx1"/>
                </a:solidFill>
                <a:effectLst/>
                <a:uLnTx/>
                <a:uFillTx/>
              </a:defRPr>
            </a:lvl3pPr>
            <a:lvl4pPr>
              <a:defRPr kumimoji="0" lang="en-US" sz="1600" b="0" i="0" u="none" strike="noStrike" kern="0" cap="none" spc="0" normalizeH="0" baseline="0" dirty="0" smtClean="0">
                <a:ln>
                  <a:noFill/>
                </a:ln>
                <a:solidFill>
                  <a:schemeClr val="tx1"/>
                </a:solidFill>
                <a:effectLst/>
                <a:uLnTx/>
                <a:uFillTx/>
              </a:defRPr>
            </a:lvl4pPr>
            <a:lvl5pPr>
              <a:defRPr kumimoji="0" lang="en-US" sz="1600" b="0" i="0" u="none" strike="noStrike" kern="0" cap="none" spc="0" normalizeH="0" baseline="0" dirty="0">
                <a:ln>
                  <a:noFill/>
                </a:ln>
                <a:solidFill>
                  <a:schemeClr val="tx1"/>
                </a:solidFill>
                <a:effectLst/>
                <a:uLnTx/>
                <a:uFill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6696493"/>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4343" name="Rectangle 39"/>
          <p:cNvSpPr>
            <a:spLocks noChangeArrowheads="1"/>
          </p:cNvSpPr>
          <p:nvPr/>
        </p:nvSpPr>
        <p:spPr bwMode="auto">
          <a:xfrm>
            <a:off x="0" y="1588"/>
            <a:ext cx="9601200" cy="1189038"/>
          </a:xfrm>
          <a:prstGeom prst="rect">
            <a:avLst/>
          </a:prstGeom>
          <a:solidFill>
            <a:srgbClr val="FFFFFF"/>
          </a:solidFill>
          <a:ln>
            <a:noFill/>
          </a:ln>
          <a:effectLst/>
          <a:extLst/>
        </p:spPr>
        <p:txBody>
          <a:bodyPr anchor="ctr">
            <a:noAutofit/>
          </a:bodyPr>
          <a:lstStyle/>
          <a:p>
            <a:endParaRPr lang="en-US" dirty="0">
              <a:solidFill>
                <a:srgbClr val="FFFFFF"/>
              </a:solidFill>
            </a:endParaRPr>
          </a:p>
        </p:txBody>
      </p:sp>
      <p:sp>
        <p:nvSpPr>
          <p:cNvPr id="354345" name="Rectangle 41"/>
          <p:cNvSpPr>
            <a:spLocks noChangeArrowheads="1"/>
          </p:cNvSpPr>
          <p:nvPr/>
        </p:nvSpPr>
        <p:spPr bwMode="auto">
          <a:xfrm>
            <a:off x="-3175" y="0"/>
            <a:ext cx="517525" cy="1143000"/>
          </a:xfrm>
          <a:prstGeom prst="rect">
            <a:avLst/>
          </a:prstGeom>
          <a:solidFill>
            <a:schemeClr val="tx2"/>
          </a:solidFill>
          <a:ln>
            <a:noFill/>
          </a:ln>
          <a:effectLst/>
          <a:extLst/>
        </p:spPr>
        <p:txBody>
          <a:bodyPr anchor="ctr">
            <a:noAutofit/>
          </a:bodyPr>
          <a:lstStyle/>
          <a:p>
            <a:endParaRPr lang="en-US" dirty="0"/>
          </a:p>
        </p:txBody>
      </p:sp>
      <p:pic>
        <p:nvPicPr>
          <p:cNvPr id="354346" name="Picture 42" descr="TopCornerCube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091488" y="1588"/>
            <a:ext cx="1509713" cy="738188"/>
          </a:xfrm>
          <a:prstGeom prst="rect">
            <a:avLst/>
          </a:prstGeom>
          <a:noFill/>
          <a:extLst>
            <a:ext uri="{909E8E84-426E-40DD-AFC4-6F175D3DCCD1}">
              <a14:hiddenFill xmlns:a14="http://schemas.microsoft.com/office/drawing/2010/main">
                <a:solidFill>
                  <a:srgbClr val="FFFFFF"/>
                </a:solidFill>
              </a14:hiddenFill>
            </a:ext>
          </a:extLst>
        </p:spPr>
      </p:pic>
      <p:sp>
        <p:nvSpPr>
          <p:cNvPr id="354344" name="Rectangle 40"/>
          <p:cNvSpPr>
            <a:spLocks noChangeArrowheads="1"/>
          </p:cNvSpPr>
          <p:nvPr/>
        </p:nvSpPr>
        <p:spPr bwMode="auto">
          <a:xfrm>
            <a:off x="568325" y="0"/>
            <a:ext cx="7464425" cy="1143000"/>
          </a:xfrm>
          <a:prstGeom prst="rect">
            <a:avLst/>
          </a:prstGeom>
          <a:solidFill>
            <a:srgbClr val="004C84"/>
          </a:solidFill>
          <a:ln>
            <a:noFill/>
          </a:ln>
          <a:effectLst/>
          <a:extLst/>
        </p:spPr>
        <p:txBody>
          <a:bodyPr anchor="ctr">
            <a:noAutofit/>
          </a:bodyPr>
          <a:lstStyle/>
          <a:p>
            <a:endParaRPr lang="en-US" dirty="0"/>
          </a:p>
        </p:txBody>
      </p:sp>
      <p:sp>
        <p:nvSpPr>
          <p:cNvPr id="354306" name="Rectangle 2"/>
          <p:cNvSpPr>
            <a:spLocks noGrp="1" noChangeArrowheads="1"/>
          </p:cNvSpPr>
          <p:nvPr>
            <p:ph type="title"/>
          </p:nvPr>
        </p:nvSpPr>
        <p:spPr bwMode="auto">
          <a:xfrm>
            <a:off x="788988" y="36513"/>
            <a:ext cx="7132637" cy="1065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noAutofit/>
          </a:bodyPr>
          <a:lstStyle/>
          <a:p>
            <a:pPr lvl="0"/>
            <a:r>
              <a:rPr lang="en-US" smtClean="0"/>
              <a:t>Click to edit Master title style</a:t>
            </a:r>
            <a:endParaRPr lang="en-US" dirty="0" smtClean="0"/>
          </a:p>
        </p:txBody>
      </p:sp>
      <p:sp>
        <p:nvSpPr>
          <p:cNvPr id="354307" name="Rectangle 3"/>
          <p:cNvSpPr>
            <a:spLocks noGrp="1" noChangeArrowheads="1"/>
          </p:cNvSpPr>
          <p:nvPr>
            <p:ph type="body" idx="1"/>
          </p:nvPr>
        </p:nvSpPr>
        <p:spPr bwMode="auto">
          <a:xfrm>
            <a:off x="788988" y="1716088"/>
            <a:ext cx="8047037" cy="500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354333" name="Rectangle 29"/>
          <p:cNvSpPr>
            <a:spLocks noChangeArrowheads="1"/>
          </p:cNvSpPr>
          <p:nvPr/>
        </p:nvSpPr>
        <p:spPr bwMode="auto">
          <a:xfrm>
            <a:off x="9085263" y="7042150"/>
            <a:ext cx="3540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noAutofit/>
          </a:bodyPr>
          <a:lstStyle/>
          <a:p>
            <a:pPr algn="r">
              <a:spcBef>
                <a:spcPct val="0"/>
              </a:spcBef>
            </a:pPr>
            <a:fld id="{3BBD1AD1-1DFA-4CC8-BB9F-CA15CF5C0918}" type="slidenum">
              <a:rPr lang="en-US" sz="1000" smtClean="0">
                <a:solidFill>
                  <a:schemeClr val="tx2"/>
                </a:solidFill>
              </a:rPr>
              <a:pPr algn="r">
                <a:spcBef>
                  <a:spcPct val="0"/>
                </a:spcBef>
              </a:pPr>
              <a:t>‹#›</a:t>
            </a:fld>
            <a:endParaRPr lang="en-US" sz="1000" dirty="0">
              <a:solidFill>
                <a:schemeClr val="tx2"/>
              </a:solidFill>
            </a:endParaRPr>
          </a:p>
        </p:txBody>
      </p:sp>
      <p:pic>
        <p:nvPicPr>
          <p:cNvPr id="4099" name="Picture 3" descr="NERA_horizontal_2945"/>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083296" y="798513"/>
            <a:ext cx="996950" cy="292100"/>
          </a:xfrm>
          <a:prstGeom prst="rect">
            <a:avLst/>
          </a:prstGeom>
          <a:noFill/>
          <a:extLst>
            <a:ext uri="{909E8E84-426E-40DD-AFC4-6F175D3DCCD1}">
              <a14:hiddenFill xmlns:a14="http://schemas.microsoft.com/office/drawing/2010/main">
                <a:solidFill>
                  <a:srgbClr val="FFFFFF"/>
                </a:solidFill>
              </a14:hiddenFill>
            </a:ext>
          </a:extLst>
        </p:spPr>
      </p:pic>
    </p:spTree>
  </p:cSld>
  <p:clrMap bg1="dk1" tx1="lt1" bg2="dk2" tx2="lt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80" r:id="rId6"/>
    <p:sldLayoutId id="2147483764" r:id="rId7"/>
    <p:sldLayoutId id="2147483765" r:id="rId8"/>
    <p:sldLayoutId id="2147483766" r:id="rId9"/>
    <p:sldLayoutId id="2147483767" r:id="rId10"/>
    <p:sldLayoutId id="2147483779" r:id="rId11"/>
  </p:sldLayoutIdLst>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txStyles>
    <p:titleStyle>
      <a:lvl1pPr algn="l" defTabSz="939800" rtl="0" eaLnBrk="1" fontAlgn="base" hangingPunct="1">
        <a:lnSpc>
          <a:spcPct val="90000"/>
        </a:lnSpc>
        <a:spcBef>
          <a:spcPct val="0"/>
        </a:spcBef>
        <a:spcAft>
          <a:spcPct val="0"/>
        </a:spcAft>
        <a:defRPr sz="3000">
          <a:solidFill>
            <a:schemeClr val="bg1"/>
          </a:solidFill>
          <a:latin typeface="+mj-lt"/>
          <a:ea typeface="+mj-ea"/>
          <a:cs typeface="+mj-cs"/>
        </a:defRPr>
      </a:lvl1pPr>
      <a:lvl2pPr algn="l" defTabSz="939800" rtl="0" eaLnBrk="1" fontAlgn="base" hangingPunct="1">
        <a:lnSpc>
          <a:spcPct val="90000"/>
        </a:lnSpc>
        <a:spcBef>
          <a:spcPct val="0"/>
        </a:spcBef>
        <a:spcAft>
          <a:spcPct val="0"/>
        </a:spcAft>
        <a:defRPr sz="3000">
          <a:solidFill>
            <a:schemeClr val="tx1"/>
          </a:solidFill>
          <a:latin typeface="Arial Black" pitchFamily="34" charset="0"/>
        </a:defRPr>
      </a:lvl2pPr>
      <a:lvl3pPr algn="l" defTabSz="939800" rtl="0" eaLnBrk="1" fontAlgn="base" hangingPunct="1">
        <a:lnSpc>
          <a:spcPct val="90000"/>
        </a:lnSpc>
        <a:spcBef>
          <a:spcPct val="0"/>
        </a:spcBef>
        <a:spcAft>
          <a:spcPct val="0"/>
        </a:spcAft>
        <a:defRPr sz="3000">
          <a:solidFill>
            <a:schemeClr val="tx1"/>
          </a:solidFill>
          <a:latin typeface="Arial Black" pitchFamily="34" charset="0"/>
        </a:defRPr>
      </a:lvl3pPr>
      <a:lvl4pPr algn="l" defTabSz="939800" rtl="0" eaLnBrk="1" fontAlgn="base" hangingPunct="1">
        <a:lnSpc>
          <a:spcPct val="90000"/>
        </a:lnSpc>
        <a:spcBef>
          <a:spcPct val="0"/>
        </a:spcBef>
        <a:spcAft>
          <a:spcPct val="0"/>
        </a:spcAft>
        <a:defRPr sz="3000">
          <a:solidFill>
            <a:schemeClr val="tx1"/>
          </a:solidFill>
          <a:latin typeface="Arial Black" pitchFamily="34" charset="0"/>
        </a:defRPr>
      </a:lvl4pPr>
      <a:lvl5pPr algn="l" defTabSz="939800" rtl="0" eaLnBrk="1" fontAlgn="base" hangingPunct="1">
        <a:lnSpc>
          <a:spcPct val="90000"/>
        </a:lnSpc>
        <a:spcBef>
          <a:spcPct val="0"/>
        </a:spcBef>
        <a:spcAft>
          <a:spcPct val="0"/>
        </a:spcAft>
        <a:defRPr sz="3000">
          <a:solidFill>
            <a:schemeClr val="tx1"/>
          </a:solidFill>
          <a:latin typeface="Arial Black" pitchFamily="34" charset="0"/>
        </a:defRPr>
      </a:lvl5pPr>
      <a:lvl6pPr marL="457200" algn="l" defTabSz="939800" rtl="0" eaLnBrk="1" fontAlgn="base" hangingPunct="1">
        <a:lnSpc>
          <a:spcPct val="90000"/>
        </a:lnSpc>
        <a:spcBef>
          <a:spcPct val="0"/>
        </a:spcBef>
        <a:spcAft>
          <a:spcPct val="0"/>
        </a:spcAft>
        <a:defRPr sz="3000">
          <a:solidFill>
            <a:schemeClr val="tx1"/>
          </a:solidFill>
          <a:latin typeface="Arial Black" pitchFamily="34" charset="0"/>
        </a:defRPr>
      </a:lvl6pPr>
      <a:lvl7pPr marL="914400" algn="l" defTabSz="939800" rtl="0" eaLnBrk="1" fontAlgn="base" hangingPunct="1">
        <a:lnSpc>
          <a:spcPct val="90000"/>
        </a:lnSpc>
        <a:spcBef>
          <a:spcPct val="0"/>
        </a:spcBef>
        <a:spcAft>
          <a:spcPct val="0"/>
        </a:spcAft>
        <a:defRPr sz="3000">
          <a:solidFill>
            <a:schemeClr val="tx1"/>
          </a:solidFill>
          <a:latin typeface="Arial Black" pitchFamily="34" charset="0"/>
        </a:defRPr>
      </a:lvl7pPr>
      <a:lvl8pPr marL="1371600" algn="l" defTabSz="939800" rtl="0" eaLnBrk="1" fontAlgn="base" hangingPunct="1">
        <a:lnSpc>
          <a:spcPct val="90000"/>
        </a:lnSpc>
        <a:spcBef>
          <a:spcPct val="0"/>
        </a:spcBef>
        <a:spcAft>
          <a:spcPct val="0"/>
        </a:spcAft>
        <a:defRPr sz="3000">
          <a:solidFill>
            <a:schemeClr val="tx1"/>
          </a:solidFill>
          <a:latin typeface="Arial Black" pitchFamily="34" charset="0"/>
        </a:defRPr>
      </a:lvl8pPr>
      <a:lvl9pPr marL="1828800" algn="l" defTabSz="939800" rtl="0" eaLnBrk="1" fontAlgn="base" hangingPunct="1">
        <a:lnSpc>
          <a:spcPct val="90000"/>
        </a:lnSpc>
        <a:spcBef>
          <a:spcPct val="0"/>
        </a:spcBef>
        <a:spcAft>
          <a:spcPct val="0"/>
        </a:spcAft>
        <a:defRPr sz="3000">
          <a:solidFill>
            <a:schemeClr val="tx1"/>
          </a:solidFill>
          <a:latin typeface="Arial Black" pitchFamily="34" charset="0"/>
        </a:defRPr>
      </a:lvl9pPr>
    </p:titleStyle>
    <p:bodyStyle>
      <a:lvl1pPr marL="288925" indent="-288925" algn="l" defTabSz="939800" rtl="0" eaLnBrk="1" fontAlgn="base" hangingPunct="1">
        <a:lnSpc>
          <a:spcPct val="100000"/>
        </a:lnSpc>
        <a:spcBef>
          <a:spcPts val="2800"/>
        </a:spcBef>
        <a:spcAft>
          <a:spcPct val="0"/>
        </a:spcAft>
        <a:buClr>
          <a:schemeClr val="tx2"/>
        </a:buClr>
        <a:buFont typeface="Wingdings" pitchFamily="2" charset="2"/>
        <a:buChar char="§"/>
        <a:defRPr sz="2800">
          <a:solidFill>
            <a:schemeClr val="tx1"/>
          </a:solidFill>
          <a:latin typeface="+mn-lt"/>
          <a:ea typeface="+mn-ea"/>
          <a:cs typeface="+mn-cs"/>
        </a:defRPr>
      </a:lvl1pPr>
      <a:lvl2pPr marL="682625" indent="-279400" algn="l" defTabSz="939800" rtl="0" eaLnBrk="1" fontAlgn="base" hangingPunct="1">
        <a:lnSpc>
          <a:spcPct val="100000"/>
        </a:lnSpc>
        <a:spcBef>
          <a:spcPts val="1000"/>
        </a:spcBef>
        <a:spcAft>
          <a:spcPct val="0"/>
        </a:spcAft>
        <a:buClr>
          <a:schemeClr val="tx2"/>
        </a:buClr>
        <a:buChar char="–"/>
        <a:defRPr sz="2400">
          <a:solidFill>
            <a:schemeClr val="tx1"/>
          </a:solidFill>
          <a:latin typeface="+mn-lt"/>
        </a:defRPr>
      </a:lvl2pPr>
      <a:lvl3pPr marL="1028700" indent="-231775" algn="l" defTabSz="939800" rtl="0" eaLnBrk="1" fontAlgn="base" hangingPunct="1">
        <a:lnSpc>
          <a:spcPct val="100000"/>
        </a:lnSpc>
        <a:spcBef>
          <a:spcPts val="700"/>
        </a:spcBef>
        <a:spcAft>
          <a:spcPct val="0"/>
        </a:spcAft>
        <a:buClr>
          <a:schemeClr val="tx2"/>
        </a:buClr>
        <a:buFont typeface="Wingdings 2" pitchFamily="18" charset="2"/>
        <a:buChar char=""/>
        <a:defRPr sz="2000">
          <a:solidFill>
            <a:schemeClr val="tx1"/>
          </a:solidFill>
          <a:latin typeface="+mn-lt"/>
        </a:defRPr>
      </a:lvl3pPr>
      <a:lvl4pPr marL="1373188" indent="-230188" algn="l" defTabSz="939800" rtl="0" eaLnBrk="1" fontAlgn="base" hangingPunct="1">
        <a:lnSpc>
          <a:spcPct val="100000"/>
        </a:lnSpc>
        <a:spcBef>
          <a:spcPts val="700"/>
        </a:spcBef>
        <a:spcAft>
          <a:spcPct val="0"/>
        </a:spcAft>
        <a:buClr>
          <a:schemeClr val="tx2"/>
        </a:buClr>
        <a:buChar char="-"/>
        <a:defRPr sz="1800">
          <a:solidFill>
            <a:schemeClr val="tx1"/>
          </a:solidFill>
          <a:latin typeface="+mn-lt"/>
        </a:defRPr>
      </a:lvl4pPr>
      <a:lvl5pPr marL="1712913" indent="-225425" algn="l" defTabSz="939800" rtl="0" eaLnBrk="1" fontAlgn="base" hangingPunct="1">
        <a:lnSpc>
          <a:spcPct val="100000"/>
        </a:lnSpc>
        <a:spcBef>
          <a:spcPts val="700"/>
        </a:spcBef>
        <a:spcAft>
          <a:spcPct val="0"/>
        </a:spcAft>
        <a:buClr>
          <a:schemeClr val="tx2"/>
        </a:buClr>
        <a:buFont typeface="Wingdings" pitchFamily="2" charset="2"/>
        <a:buChar char="§"/>
        <a:defRPr sz="1800">
          <a:solidFill>
            <a:schemeClr val="tx1"/>
          </a:solidFill>
          <a:latin typeface="+mn-lt"/>
        </a:defRPr>
      </a:lvl5pPr>
      <a:lvl6pPr marL="2170113" indent="-225425" algn="l" defTabSz="939800" rtl="0" eaLnBrk="1" fontAlgn="base" hangingPunct="1">
        <a:spcBef>
          <a:spcPct val="30000"/>
        </a:spcBef>
        <a:spcAft>
          <a:spcPct val="0"/>
        </a:spcAft>
        <a:buClr>
          <a:schemeClr val="folHlink"/>
        </a:buClr>
        <a:buFont typeface="Wingdings" pitchFamily="2" charset="2"/>
        <a:buChar char="§"/>
        <a:defRPr sz="2000">
          <a:solidFill>
            <a:schemeClr val="tx1"/>
          </a:solidFill>
          <a:latin typeface="+mn-lt"/>
        </a:defRPr>
      </a:lvl6pPr>
      <a:lvl7pPr marL="2627313" indent="-225425" algn="l" defTabSz="939800" rtl="0" eaLnBrk="1" fontAlgn="base" hangingPunct="1">
        <a:spcBef>
          <a:spcPct val="30000"/>
        </a:spcBef>
        <a:spcAft>
          <a:spcPct val="0"/>
        </a:spcAft>
        <a:buClr>
          <a:schemeClr val="folHlink"/>
        </a:buClr>
        <a:buFont typeface="Wingdings" pitchFamily="2" charset="2"/>
        <a:buChar char="§"/>
        <a:defRPr sz="2000">
          <a:solidFill>
            <a:schemeClr val="tx1"/>
          </a:solidFill>
          <a:latin typeface="+mn-lt"/>
        </a:defRPr>
      </a:lvl7pPr>
      <a:lvl8pPr marL="3084513" indent="-225425" algn="l" defTabSz="939800" rtl="0" eaLnBrk="1" fontAlgn="base" hangingPunct="1">
        <a:spcBef>
          <a:spcPct val="30000"/>
        </a:spcBef>
        <a:spcAft>
          <a:spcPct val="0"/>
        </a:spcAft>
        <a:buClr>
          <a:schemeClr val="folHlink"/>
        </a:buClr>
        <a:buFont typeface="Wingdings" pitchFamily="2" charset="2"/>
        <a:buChar char="§"/>
        <a:defRPr sz="2000">
          <a:solidFill>
            <a:schemeClr val="tx1"/>
          </a:solidFill>
          <a:latin typeface="+mn-lt"/>
        </a:defRPr>
      </a:lvl8pPr>
      <a:lvl9pPr marL="3541713" indent="-225425" algn="l" defTabSz="939800" rtl="0" eaLnBrk="1" fontAlgn="base" hangingPunct="1">
        <a:spcBef>
          <a:spcPct val="30000"/>
        </a:spcBef>
        <a:spcAft>
          <a:spcPct val="0"/>
        </a:spcAft>
        <a:buClr>
          <a:schemeClr val="folHlink"/>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4"/>
          <p:cNvSpPr txBox="1">
            <a:spLocks noChangeArrowheads="1"/>
          </p:cNvSpPr>
          <p:nvPr/>
        </p:nvSpPr>
        <p:spPr bwMode="auto">
          <a:xfrm>
            <a:off x="622169" y="5992960"/>
            <a:ext cx="8597246" cy="539750"/>
          </a:xfrm>
          <a:prstGeom prst="rect">
            <a:avLst/>
          </a:prstGeom>
          <a:noFill/>
          <a:ln w="9525">
            <a:noFill/>
            <a:miter lim="800000"/>
            <a:headEnd/>
            <a:tailEnd/>
          </a:ln>
        </p:spPr>
        <p:txBody>
          <a:bodyPr lIns="0" tIns="0" rIns="0" bIns="0" anchor="b"/>
          <a:lstStyle/>
          <a:p>
            <a:pPr algn="l" defTabSz="966270">
              <a:lnSpc>
                <a:spcPct val="80000"/>
              </a:lnSpc>
            </a:pPr>
            <a:endParaRPr lang="en-US" sz="2000" b="0" dirty="0"/>
          </a:p>
        </p:txBody>
      </p:sp>
      <p:sp>
        <p:nvSpPr>
          <p:cNvPr id="3" name="Title 2"/>
          <p:cNvSpPr>
            <a:spLocks noGrp="1"/>
          </p:cNvSpPr>
          <p:nvPr>
            <p:ph type="ctrTitle"/>
          </p:nvPr>
        </p:nvSpPr>
        <p:spPr>
          <a:xfrm>
            <a:off x="579438" y="3783012"/>
            <a:ext cx="8367017" cy="980373"/>
          </a:xfrm>
        </p:spPr>
        <p:txBody>
          <a:bodyPr/>
          <a:lstStyle/>
          <a:p>
            <a:r>
              <a:rPr lang="en-US" dirty="0"/>
              <a:t>U.S. LNG Exports – </a:t>
            </a:r>
            <a:br>
              <a:rPr lang="en-US" dirty="0"/>
            </a:br>
            <a:r>
              <a:rPr lang="en-US" dirty="0"/>
              <a:t>Prospects and Implications</a:t>
            </a:r>
          </a:p>
        </p:txBody>
      </p:sp>
      <p:sp>
        <p:nvSpPr>
          <p:cNvPr id="4" name="TextBox 3"/>
          <p:cNvSpPr txBox="1"/>
          <p:nvPr/>
        </p:nvSpPr>
        <p:spPr>
          <a:xfrm>
            <a:off x="563534" y="5470880"/>
            <a:ext cx="3997842" cy="923330"/>
          </a:xfrm>
          <a:prstGeom prst="rect">
            <a:avLst/>
          </a:prstGeom>
          <a:noFill/>
        </p:spPr>
        <p:txBody>
          <a:bodyPr wrap="square" rtlCol="0">
            <a:spAutoFit/>
          </a:bodyPr>
          <a:lstStyle/>
          <a:p>
            <a:pPr algn="l">
              <a:spcBef>
                <a:spcPts val="0"/>
              </a:spcBef>
            </a:pPr>
            <a:r>
              <a:rPr lang="en-US" sz="1800" dirty="0" smtClean="0">
                <a:solidFill>
                  <a:schemeClr val="tx2">
                    <a:lumMod val="75000"/>
                  </a:schemeClr>
                </a:solidFill>
              </a:rPr>
              <a:t>W. David Montgomery</a:t>
            </a:r>
          </a:p>
          <a:p>
            <a:pPr algn="l">
              <a:spcBef>
                <a:spcPts val="0"/>
              </a:spcBef>
            </a:pPr>
            <a:r>
              <a:rPr lang="en-US" sz="1800" dirty="0" smtClean="0">
                <a:solidFill>
                  <a:schemeClr val="tx2">
                    <a:lumMod val="75000"/>
                  </a:schemeClr>
                </a:solidFill>
              </a:rPr>
              <a:t>Senior Vice President</a:t>
            </a:r>
          </a:p>
          <a:p>
            <a:pPr algn="l">
              <a:spcBef>
                <a:spcPts val="0"/>
              </a:spcBef>
            </a:pPr>
            <a:r>
              <a:rPr lang="en-US" sz="1800" dirty="0" smtClean="0">
                <a:solidFill>
                  <a:schemeClr val="tx2">
                    <a:lumMod val="75000"/>
                  </a:schemeClr>
                </a:solidFill>
              </a:rPr>
              <a:t>NERA Economic Consulting</a:t>
            </a:r>
            <a:endParaRPr lang="en-US" sz="1800" dirty="0">
              <a:solidFill>
                <a:schemeClr val="tx2">
                  <a:lumMod val="75000"/>
                </a:schemeClr>
              </a:solidFill>
            </a:endParaRPr>
          </a:p>
        </p:txBody>
      </p:sp>
      <p:sp>
        <p:nvSpPr>
          <p:cNvPr id="2" name="Rectangle 1"/>
          <p:cNvSpPr/>
          <p:nvPr/>
        </p:nvSpPr>
        <p:spPr>
          <a:xfrm>
            <a:off x="4694274" y="5332381"/>
            <a:ext cx="4800600" cy="1200329"/>
          </a:xfrm>
          <a:prstGeom prst="rect">
            <a:avLst/>
          </a:prstGeom>
        </p:spPr>
        <p:txBody>
          <a:bodyPr>
            <a:spAutoFit/>
          </a:bodyPr>
          <a:lstStyle/>
          <a:p>
            <a:pPr>
              <a:spcBef>
                <a:spcPts val="0"/>
              </a:spcBef>
            </a:pPr>
            <a:r>
              <a:rPr lang="en-US" sz="1800" dirty="0"/>
              <a:t>PANC </a:t>
            </a:r>
            <a:r>
              <a:rPr lang="en-US" sz="1800" dirty="0" smtClean="0"/>
              <a:t>2013 Annual Seminar</a:t>
            </a:r>
          </a:p>
          <a:p>
            <a:pPr>
              <a:spcBef>
                <a:spcPts val="0"/>
              </a:spcBef>
            </a:pPr>
            <a:r>
              <a:rPr lang="en-US" sz="1800" dirty="0" smtClean="0"/>
              <a:t>May 21, 2013</a:t>
            </a:r>
            <a:endParaRPr lang="en-US" sz="1800" dirty="0"/>
          </a:p>
          <a:p>
            <a:pPr>
              <a:spcBef>
                <a:spcPts val="0"/>
              </a:spcBef>
            </a:pPr>
            <a:r>
              <a:rPr lang="en-US" sz="1800" dirty="0"/>
              <a:t>The City Club</a:t>
            </a:r>
          </a:p>
          <a:p>
            <a:pPr>
              <a:spcBef>
                <a:spcPts val="0"/>
              </a:spcBef>
            </a:pPr>
            <a:r>
              <a:rPr lang="en-US" sz="1800" dirty="0"/>
              <a:t>San Francisco, CA </a:t>
            </a:r>
          </a:p>
        </p:txBody>
      </p:sp>
    </p:spTree>
    <p:extLst>
      <p:ext uri="{BB962C8B-B14F-4D97-AF65-F5344CB8AC3E}">
        <p14:creationId xmlns:p14="http://schemas.microsoft.com/office/powerpoint/2010/main" val="28019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Conclusions of NERA Study on LNG Exports</a:t>
            </a:r>
            <a:endParaRPr lang="en-US" dirty="0"/>
          </a:p>
        </p:txBody>
      </p:sp>
      <p:sp>
        <p:nvSpPr>
          <p:cNvPr id="3" name="Content Placeholder 2"/>
          <p:cNvSpPr>
            <a:spLocks noGrp="1"/>
          </p:cNvSpPr>
          <p:nvPr>
            <p:ph idx="1"/>
          </p:nvPr>
        </p:nvSpPr>
        <p:spPr>
          <a:xfrm>
            <a:off x="778356" y="1450274"/>
            <a:ext cx="8047037" cy="5000625"/>
          </a:xfrm>
        </p:spPr>
        <p:txBody>
          <a:bodyPr/>
          <a:lstStyle/>
          <a:p>
            <a:r>
              <a:rPr lang="en-US" sz="2400" dirty="0" smtClean="0"/>
              <a:t>LNG exports would provide a small but positive net economic benefit</a:t>
            </a:r>
          </a:p>
          <a:p>
            <a:r>
              <a:rPr lang="en-US" sz="2400" dirty="0" smtClean="0"/>
              <a:t>Why is net benefit positive in all scenarios?</a:t>
            </a:r>
          </a:p>
          <a:p>
            <a:pPr lvl="1"/>
            <a:r>
              <a:rPr lang="en-US" sz="2000" dirty="0" smtClean="0"/>
              <a:t>Trade benefits outweigh costs of increased prices and demand reduction</a:t>
            </a:r>
          </a:p>
          <a:p>
            <a:pPr lvl="1"/>
            <a:r>
              <a:rPr lang="en-US" sz="2000" dirty="0" smtClean="0"/>
              <a:t>Fears of runaway exports and prices are unfounded</a:t>
            </a:r>
          </a:p>
          <a:p>
            <a:r>
              <a:rPr lang="en-US" sz="2400" dirty="0" smtClean="0"/>
              <a:t>Why is it small?</a:t>
            </a:r>
          </a:p>
          <a:p>
            <a:pPr lvl="1"/>
            <a:r>
              <a:rPr lang="en-US" sz="2000" dirty="0" smtClean="0"/>
              <a:t>Exports are limited by global competition among LNG suppliers and buyer resistance to higher prices</a:t>
            </a:r>
          </a:p>
          <a:p>
            <a:pPr lvl="1"/>
            <a:r>
              <a:rPr lang="en-US" sz="2000" dirty="0" smtClean="0"/>
              <a:t>U.S. exporters will net a much lower price than seen in importing countries</a:t>
            </a:r>
            <a:endParaRPr lang="en-US" sz="2000" dirty="0"/>
          </a:p>
          <a:p>
            <a:pPr lvl="1"/>
            <a:endParaRPr lang="en-US" dirty="0"/>
          </a:p>
          <a:p>
            <a:endParaRPr lang="en-US" sz="2400" dirty="0"/>
          </a:p>
        </p:txBody>
      </p:sp>
    </p:spTree>
    <p:extLst>
      <p:ext uri="{BB962C8B-B14F-4D97-AF65-F5344CB8AC3E}">
        <p14:creationId xmlns:p14="http://schemas.microsoft.com/office/powerpoint/2010/main" val="3531463309"/>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Natural Gas Price Increases Would Be </a:t>
            </a:r>
            <a:r>
              <a:rPr lang="en-US" sz="2800" dirty="0" smtClean="0"/>
              <a:t>Limited By Global Markets</a:t>
            </a:r>
            <a:endParaRPr lang="en-US" sz="2800" dirty="0"/>
          </a:p>
        </p:txBody>
      </p:sp>
      <p:sp>
        <p:nvSpPr>
          <p:cNvPr id="9" name="Content Placeholder 8"/>
          <p:cNvSpPr>
            <a:spLocks noGrp="1"/>
          </p:cNvSpPr>
          <p:nvPr>
            <p:ph sz="half" idx="2"/>
          </p:nvPr>
        </p:nvSpPr>
        <p:spPr>
          <a:xfrm>
            <a:off x="504496" y="1378022"/>
            <a:ext cx="3884612" cy="4214812"/>
          </a:xfrm>
        </p:spPr>
        <p:txBody>
          <a:bodyPr/>
          <a:lstStyle/>
          <a:p>
            <a:pPr>
              <a:spcBef>
                <a:spcPts val="0"/>
              </a:spcBef>
              <a:spcAft>
                <a:spcPts val="1000"/>
              </a:spcAft>
              <a:buClr>
                <a:srgbClr val="0057A6"/>
              </a:buClr>
            </a:pPr>
            <a:r>
              <a:rPr lang="en-US" sz="1800" dirty="0">
                <a:solidFill>
                  <a:srgbClr val="000000"/>
                </a:solidFill>
              </a:rPr>
              <a:t>G</a:t>
            </a:r>
            <a:r>
              <a:rPr lang="en-US" sz="1800" dirty="0" smtClean="0">
                <a:solidFill>
                  <a:srgbClr val="000000"/>
                </a:solidFill>
              </a:rPr>
              <a:t>lobal </a:t>
            </a:r>
            <a:r>
              <a:rPr lang="en-US" sz="1800" dirty="0">
                <a:solidFill>
                  <a:srgbClr val="000000"/>
                </a:solidFill>
              </a:rPr>
              <a:t>market response limits how high U.S. natural gas prices could </a:t>
            </a:r>
            <a:r>
              <a:rPr lang="en-US" sz="1800" dirty="0" smtClean="0">
                <a:solidFill>
                  <a:srgbClr val="000000"/>
                </a:solidFill>
              </a:rPr>
              <a:t>rise, </a:t>
            </a:r>
            <a:r>
              <a:rPr lang="en-US" sz="1800" dirty="0">
                <a:solidFill>
                  <a:srgbClr val="000000"/>
                </a:solidFill>
              </a:rPr>
              <a:t>even with unlimited exports</a:t>
            </a:r>
          </a:p>
          <a:p>
            <a:pPr lvl="1">
              <a:spcBef>
                <a:spcPts val="0"/>
              </a:spcBef>
              <a:spcAft>
                <a:spcPts val="1000"/>
              </a:spcAft>
              <a:buClr>
                <a:srgbClr val="0057A6"/>
              </a:buClr>
            </a:pPr>
            <a:r>
              <a:rPr lang="en-US" sz="1600" dirty="0" smtClean="0">
                <a:solidFill>
                  <a:srgbClr val="000000"/>
                </a:solidFill>
              </a:rPr>
              <a:t>If </a:t>
            </a:r>
            <a:r>
              <a:rPr lang="en-US" sz="1600" dirty="0">
                <a:solidFill>
                  <a:srgbClr val="000000"/>
                </a:solidFill>
              </a:rPr>
              <a:t>North American wellhead prices are bid too high, landed cost of North American exports will become uncompetitive with other low cost and more advantageously located suppliers</a:t>
            </a:r>
          </a:p>
          <a:p>
            <a:pPr>
              <a:spcBef>
                <a:spcPts val="0"/>
              </a:spcBef>
              <a:spcAft>
                <a:spcPts val="1000"/>
              </a:spcAft>
              <a:buClr>
                <a:srgbClr val="0057A6"/>
              </a:buClr>
            </a:pPr>
            <a:r>
              <a:rPr lang="en-US" sz="1800" dirty="0"/>
              <a:t>Natural gas price changes attributable to LNG exports remain in a relatively narrow range across all scenarios:</a:t>
            </a:r>
          </a:p>
          <a:p>
            <a:pPr lvl="1">
              <a:spcBef>
                <a:spcPts val="0"/>
              </a:spcBef>
              <a:spcAft>
                <a:spcPts val="1000"/>
              </a:spcAft>
              <a:buClr>
                <a:srgbClr val="0057A6"/>
              </a:buClr>
            </a:pPr>
            <a:r>
              <a:rPr lang="en-US" sz="1600" dirty="0" smtClean="0">
                <a:solidFill>
                  <a:srgbClr val="000000"/>
                </a:solidFill>
              </a:rPr>
              <a:t>Increases less than $1/Mcf likely</a:t>
            </a:r>
          </a:p>
          <a:p>
            <a:pPr lvl="1">
              <a:spcBef>
                <a:spcPts val="0"/>
              </a:spcBef>
              <a:spcAft>
                <a:spcPts val="1000"/>
              </a:spcAft>
              <a:buClr>
                <a:srgbClr val="0057A6"/>
              </a:buClr>
            </a:pPr>
            <a:r>
              <a:rPr lang="en-US" sz="1600" dirty="0" smtClean="0">
                <a:solidFill>
                  <a:srgbClr val="000000"/>
                </a:solidFill>
              </a:rPr>
              <a:t>No chance that U.S. prices will approach Asian levels </a:t>
            </a:r>
          </a:p>
          <a:p>
            <a:pPr lvl="1">
              <a:spcBef>
                <a:spcPts val="0"/>
              </a:spcBef>
              <a:spcAft>
                <a:spcPts val="1000"/>
              </a:spcAft>
              <a:buClr>
                <a:srgbClr val="0057A6"/>
              </a:buClr>
            </a:pPr>
            <a:r>
              <a:rPr lang="en-US" sz="1600" dirty="0" smtClean="0">
                <a:solidFill>
                  <a:srgbClr val="000000"/>
                </a:solidFill>
              </a:rPr>
              <a:t>Based on current market assessments, price impacts would be smaller</a:t>
            </a:r>
            <a:endParaRPr lang="en-US" sz="1600" dirty="0">
              <a:solidFill>
                <a:srgbClr val="000000"/>
              </a:solidFill>
            </a:endParaRPr>
          </a:p>
          <a:p>
            <a:endParaRPr lang="en-US" sz="1800" dirty="0"/>
          </a:p>
        </p:txBody>
      </p:sp>
      <p:grpSp>
        <p:nvGrpSpPr>
          <p:cNvPr id="8" name="Group 7"/>
          <p:cNvGrpSpPr/>
          <p:nvPr/>
        </p:nvGrpSpPr>
        <p:grpSpPr>
          <a:xfrm>
            <a:off x="4371036" y="2123614"/>
            <a:ext cx="5139732" cy="3782873"/>
            <a:chOff x="0" y="1902547"/>
            <a:chExt cx="5707913" cy="3782873"/>
          </a:xfrm>
        </p:grpSpPr>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902547"/>
              <a:ext cx="5707913" cy="3782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2" name="Straight Connector 11"/>
            <p:cNvCxnSpPr/>
            <p:nvPr/>
          </p:nvCxnSpPr>
          <p:spPr bwMode="auto">
            <a:xfrm>
              <a:off x="1172644" y="2491868"/>
              <a:ext cx="3126224" cy="0"/>
            </a:xfrm>
            <a:prstGeom prst="line">
              <a:avLst/>
            </a:prstGeom>
            <a:solidFill>
              <a:schemeClr val="accent1"/>
            </a:solidFill>
            <a:ln w="38100" cap="flat" cmpd="sng" algn="ctr">
              <a:solidFill>
                <a:schemeClr val="tx1"/>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Left-Right Arrow 12"/>
            <p:cNvSpPr/>
            <p:nvPr/>
          </p:nvSpPr>
          <p:spPr bwMode="auto">
            <a:xfrm rot="5400000">
              <a:off x="3944070" y="2625910"/>
              <a:ext cx="488838" cy="220758"/>
            </a:xfrm>
            <a:prstGeom prst="leftRightArrow">
              <a:avLst/>
            </a:prstGeom>
            <a:solidFill>
              <a:srgbClr val="0057A6"/>
            </a:solidFill>
            <a:ln>
              <a:noFill/>
            </a:ln>
            <a:effectLst/>
            <a:extLst/>
          </p:spPr>
          <p:txBody>
            <a:bodyPr vert="horz" wrap="square" lIns="0" tIns="0" rIns="0" bIns="0" numCol="1" rtlCol="0" anchor="ctr" anchorCtr="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343156826"/>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Gas Price Impacts</a:t>
            </a:r>
            <a:br>
              <a:rPr lang="en-US" dirty="0" smtClean="0"/>
            </a:br>
            <a:r>
              <a:rPr lang="en-US" sz="1800" dirty="0" smtClean="0"/>
              <a:t>2011 High EUR Case Approximates 2013 Reference</a:t>
            </a:r>
            <a:endParaRPr lang="en-US" sz="1800" dirty="0"/>
          </a:p>
        </p:txBody>
      </p:sp>
      <p:sp>
        <p:nvSpPr>
          <p:cNvPr id="3" name="Content Placeholder 2"/>
          <p:cNvSpPr>
            <a:spLocks noGrp="1"/>
          </p:cNvSpPr>
          <p:nvPr>
            <p:ph idx="1"/>
          </p:nvPr>
        </p:nvSpPr>
        <p:spPr>
          <a:xfrm>
            <a:off x="750888" y="1354138"/>
            <a:ext cx="8047037" cy="446087"/>
          </a:xfrm>
        </p:spPr>
        <p:txBody>
          <a:bodyPr/>
          <a:lstStyle/>
          <a:p>
            <a:pPr marL="0" indent="0" algn="ctr">
              <a:buNone/>
            </a:pPr>
            <a:r>
              <a:rPr lang="en-US" sz="2400" dirty="0" smtClean="0"/>
              <a:t>Wellhead Price vs. </a:t>
            </a:r>
            <a:r>
              <a:rPr lang="en-US" sz="2400" dirty="0"/>
              <a:t>E</a:t>
            </a:r>
            <a:r>
              <a:rPr lang="en-US" sz="2400" dirty="0" smtClean="0"/>
              <a:t>xport </a:t>
            </a:r>
            <a:r>
              <a:rPr lang="en-US" sz="2400" dirty="0"/>
              <a:t>L</a:t>
            </a:r>
            <a:r>
              <a:rPr lang="en-US" sz="2400" dirty="0" smtClean="0"/>
              <a:t>evels in 2025</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1808081431"/>
              </p:ext>
            </p:extLst>
          </p:nvPr>
        </p:nvGraphicFramePr>
        <p:xfrm>
          <a:off x="923926" y="1985962"/>
          <a:ext cx="7572374" cy="461962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3"/>
          <p:cNvSpPr txBox="1"/>
          <p:nvPr/>
        </p:nvSpPr>
        <p:spPr>
          <a:xfrm>
            <a:off x="2600325" y="2381250"/>
            <a:ext cx="2362199" cy="390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dirty="0">
                <a:solidFill>
                  <a:schemeClr val="tx1"/>
                </a:solidFill>
              </a:rPr>
              <a:t>US </a:t>
            </a:r>
            <a:r>
              <a:rPr lang="en-US" sz="1800" dirty="0" smtClean="0">
                <a:solidFill>
                  <a:schemeClr val="tx1"/>
                </a:solidFill>
              </a:rPr>
              <a:t>2011 Reference</a:t>
            </a:r>
            <a:endParaRPr lang="en-US" sz="1800" dirty="0">
              <a:solidFill>
                <a:schemeClr val="tx1"/>
              </a:solidFill>
            </a:endParaRPr>
          </a:p>
        </p:txBody>
      </p:sp>
      <p:sp>
        <p:nvSpPr>
          <p:cNvPr id="7" name="TextBox 3"/>
          <p:cNvSpPr txBox="1"/>
          <p:nvPr/>
        </p:nvSpPr>
        <p:spPr>
          <a:xfrm>
            <a:off x="5595582" y="4000499"/>
            <a:ext cx="2624493" cy="390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dirty="0">
                <a:solidFill>
                  <a:schemeClr val="tx1"/>
                </a:solidFill>
              </a:rPr>
              <a:t>US </a:t>
            </a:r>
            <a:r>
              <a:rPr lang="en-US" sz="1800" dirty="0" smtClean="0">
                <a:solidFill>
                  <a:schemeClr val="tx1"/>
                </a:solidFill>
              </a:rPr>
              <a:t>2011High EUR</a:t>
            </a:r>
            <a:endParaRPr lang="en-US" sz="1800" dirty="0">
              <a:solidFill>
                <a:schemeClr val="tx1"/>
              </a:solidFill>
            </a:endParaRPr>
          </a:p>
        </p:txBody>
      </p:sp>
      <p:sp>
        <p:nvSpPr>
          <p:cNvPr id="6" name="TextBox 5"/>
          <p:cNvSpPr txBox="1"/>
          <p:nvPr/>
        </p:nvSpPr>
        <p:spPr>
          <a:xfrm rot="1550608">
            <a:off x="3133725" y="3621276"/>
            <a:ext cx="1600200" cy="307777"/>
          </a:xfrm>
          <a:prstGeom prst="rect">
            <a:avLst/>
          </a:prstGeom>
          <a:noFill/>
        </p:spPr>
        <p:txBody>
          <a:bodyPr wrap="square" rtlCol="0">
            <a:spAutoFit/>
          </a:bodyPr>
          <a:lstStyle/>
          <a:p>
            <a:r>
              <a:rPr lang="en-US" sz="1400" dirty="0" smtClean="0">
                <a:solidFill>
                  <a:schemeClr val="accent4"/>
                </a:solidFill>
              </a:rPr>
              <a:t>Demand Shock</a:t>
            </a:r>
            <a:endParaRPr lang="en-US" sz="1400" dirty="0">
              <a:solidFill>
                <a:schemeClr val="accent4"/>
              </a:solidFill>
            </a:endParaRPr>
          </a:p>
        </p:txBody>
      </p:sp>
      <p:cxnSp>
        <p:nvCxnSpPr>
          <p:cNvPr id="9" name="Straight Arrow Connector 8"/>
          <p:cNvCxnSpPr/>
          <p:nvPr/>
        </p:nvCxnSpPr>
        <p:spPr bwMode="auto">
          <a:xfrm flipV="1">
            <a:off x="2943222" y="2647950"/>
            <a:ext cx="2019303" cy="6096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p:nvPr/>
        </p:nvCxnSpPr>
        <p:spPr bwMode="auto">
          <a:xfrm flipV="1">
            <a:off x="1790700" y="3343275"/>
            <a:ext cx="914400" cy="257175"/>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p:nvPr/>
        </p:nvCxnSpPr>
        <p:spPr bwMode="auto">
          <a:xfrm flipV="1">
            <a:off x="5114925" y="3667125"/>
            <a:ext cx="2257424" cy="500061"/>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Arrow Connector 13"/>
          <p:cNvCxnSpPr/>
          <p:nvPr/>
        </p:nvCxnSpPr>
        <p:spPr bwMode="auto">
          <a:xfrm flipV="1">
            <a:off x="2600325" y="4262437"/>
            <a:ext cx="2247901" cy="347663"/>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15950075"/>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Difference Will LNG Exports Make to Fuel Procurement?</a:t>
            </a:r>
            <a:endParaRPr lang="en-US" dirty="0"/>
          </a:p>
        </p:txBody>
      </p:sp>
      <p:sp>
        <p:nvSpPr>
          <p:cNvPr id="3" name="Content Placeholder 2"/>
          <p:cNvSpPr>
            <a:spLocks noGrp="1"/>
          </p:cNvSpPr>
          <p:nvPr>
            <p:ph idx="1"/>
          </p:nvPr>
        </p:nvSpPr>
        <p:spPr>
          <a:xfrm>
            <a:off x="788988" y="1343949"/>
            <a:ext cx="8047037" cy="5000625"/>
          </a:xfrm>
        </p:spPr>
        <p:txBody>
          <a:bodyPr/>
          <a:lstStyle/>
          <a:p>
            <a:r>
              <a:rPr lang="en-US" sz="2400" dirty="0" smtClean="0"/>
              <a:t>Not much</a:t>
            </a:r>
          </a:p>
          <a:p>
            <a:pPr lvl="1"/>
            <a:r>
              <a:rPr lang="en-US" sz="2000" dirty="0" smtClean="0"/>
              <a:t>Low U.S. natural gas costs are required to make exports likely, so that LNG exports more likely to prop up low prices than drive high prices higher</a:t>
            </a:r>
          </a:p>
          <a:p>
            <a:pPr lvl="1"/>
            <a:r>
              <a:rPr lang="en-US" sz="2000" dirty="0" smtClean="0"/>
              <a:t>Price increases due to U.S. gas demand shocks moderated by ability to bid gas away from exporters</a:t>
            </a:r>
          </a:p>
          <a:p>
            <a:pPr lvl="1"/>
            <a:r>
              <a:rPr lang="en-US" sz="2000" dirty="0" smtClean="0"/>
              <a:t>Exports are likely to be capacity limited for some time, insulating U.S. from global market shocks</a:t>
            </a:r>
          </a:p>
          <a:p>
            <a:pPr lvl="1"/>
            <a:r>
              <a:rPr lang="en-US" sz="2000" dirty="0" smtClean="0"/>
              <a:t>Current outlook implies more exports, smaller price impacts</a:t>
            </a:r>
            <a:endParaRPr lang="en-US" sz="2000" dirty="0"/>
          </a:p>
          <a:p>
            <a:r>
              <a:rPr lang="en-US" sz="2400" dirty="0" smtClean="0"/>
              <a:t>Normal hedging can cover price risks due to LNG exports just as well as normal price risks</a:t>
            </a:r>
          </a:p>
          <a:p>
            <a:pPr lvl="1"/>
            <a:r>
              <a:rPr lang="en-US" sz="2000" dirty="0" smtClean="0"/>
              <a:t>Export growth can be anticipated and will be unlikely to exceed normal demand variability</a:t>
            </a:r>
          </a:p>
          <a:p>
            <a:pPr lvl="1"/>
            <a:r>
              <a:rPr lang="en-US" sz="2000" dirty="0" smtClean="0"/>
              <a:t>Price impacts of exports smaller than other forecast uncertainty</a:t>
            </a:r>
            <a:endParaRPr lang="en-US" sz="2000" dirty="0"/>
          </a:p>
        </p:txBody>
      </p:sp>
    </p:spTree>
    <p:extLst>
      <p:ext uri="{BB962C8B-B14F-4D97-AF65-F5344CB8AC3E}">
        <p14:creationId xmlns:p14="http://schemas.microsoft.com/office/powerpoint/2010/main" val="1132652399"/>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68412"/>
            <a:ext cx="7132637" cy="1065212"/>
          </a:xfrm>
        </p:spPr>
        <p:txBody>
          <a:bodyPr/>
          <a:lstStyle/>
          <a:p>
            <a:r>
              <a:rPr lang="en-US" dirty="0" smtClean="0"/>
              <a:t>Most LNG Exports Will Come From Increased Supply</a:t>
            </a:r>
            <a:endParaRPr lang="en-US" dirty="0"/>
          </a:p>
        </p:txBody>
      </p:sp>
      <p:sp>
        <p:nvSpPr>
          <p:cNvPr id="3" name="TextBox 2"/>
          <p:cNvSpPr txBox="1"/>
          <p:nvPr/>
        </p:nvSpPr>
        <p:spPr>
          <a:xfrm>
            <a:off x="1719618" y="1337481"/>
            <a:ext cx="6168788" cy="353943"/>
          </a:xfrm>
          <a:prstGeom prst="rect">
            <a:avLst/>
          </a:prstGeom>
          <a:noFill/>
        </p:spPr>
        <p:txBody>
          <a:bodyPr wrap="square" rtlCol="0">
            <a:spAutoFit/>
          </a:bodyPr>
          <a:lstStyle/>
          <a:p>
            <a:r>
              <a:rPr lang="en-US" sz="1700" b="1" dirty="0" smtClean="0"/>
              <a:t>Make-up of LNG Exports in 2035</a:t>
            </a:r>
            <a:endParaRPr lang="en-US" sz="1700" b="1"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0793" y="1716087"/>
            <a:ext cx="6931152" cy="5035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4298961"/>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 Granted Freeport LNG Export License on May 17, 2013</a:t>
            </a:r>
            <a:endParaRPr lang="en-US" dirty="0"/>
          </a:p>
        </p:txBody>
      </p:sp>
      <p:sp>
        <p:nvSpPr>
          <p:cNvPr id="3" name="Content Placeholder 2"/>
          <p:cNvSpPr>
            <a:spLocks noGrp="1"/>
          </p:cNvSpPr>
          <p:nvPr>
            <p:ph idx="1"/>
          </p:nvPr>
        </p:nvSpPr>
        <p:spPr>
          <a:xfrm>
            <a:off x="748045" y="1388542"/>
            <a:ext cx="8047037" cy="5000625"/>
          </a:xfrm>
        </p:spPr>
        <p:txBody>
          <a:bodyPr/>
          <a:lstStyle/>
          <a:p>
            <a:r>
              <a:rPr lang="en-US" sz="2000" dirty="0" smtClean="0"/>
              <a:t>DOE/FE Order 3282 </a:t>
            </a:r>
          </a:p>
          <a:p>
            <a:pPr lvl="1"/>
            <a:r>
              <a:rPr lang="en-US" sz="1800" dirty="0" smtClean="0"/>
              <a:t>Freeport will supply mainly Japanese customers under tolling agreement</a:t>
            </a:r>
          </a:p>
          <a:p>
            <a:pPr lvl="1"/>
            <a:r>
              <a:rPr lang="en-US" sz="1800" dirty="0" smtClean="0"/>
              <a:t>Accepted NERA findings on net benefits, lack of demonstrated harm to manufacturing, likely reduction of price volatility, and magnitude of price impacts</a:t>
            </a:r>
          </a:p>
          <a:p>
            <a:pPr>
              <a:spcBef>
                <a:spcPts val="1800"/>
              </a:spcBef>
            </a:pPr>
            <a:r>
              <a:rPr lang="en-US" sz="2000" dirty="0" smtClean="0"/>
              <a:t>Affirmed policy positions on market choice, preference for free trade, agency for exporters, and that net benefits </a:t>
            </a:r>
            <a:r>
              <a:rPr lang="en-US" sz="2000" dirty="0" smtClean="0"/>
              <a:t>matter</a:t>
            </a:r>
          </a:p>
          <a:p>
            <a:pPr lvl="1"/>
            <a:r>
              <a:rPr lang="en-US" sz="1800" dirty="0" smtClean="0"/>
              <a:t>Range </a:t>
            </a:r>
            <a:r>
              <a:rPr lang="en-US" sz="1800" dirty="0"/>
              <a:t>of factors when reviewing include economic impacts, international impacts, security of natural gas supply, and environmental impacts, among </a:t>
            </a:r>
            <a:r>
              <a:rPr lang="en-US" sz="1800" dirty="0" smtClean="0"/>
              <a:t>others</a:t>
            </a:r>
            <a:endParaRPr lang="en-US" sz="1800" dirty="0"/>
          </a:p>
          <a:p>
            <a:pPr lvl="1"/>
            <a:r>
              <a:rPr lang="en-US" sz="1800" dirty="0" smtClean="0"/>
              <a:t>Precedent of prior </a:t>
            </a:r>
            <a:r>
              <a:rPr lang="en-US" sz="1800" dirty="0"/>
              <a:t>decisions </a:t>
            </a:r>
            <a:r>
              <a:rPr lang="en-US" sz="1800" dirty="0" smtClean="0"/>
              <a:t>based on principles of 1984 </a:t>
            </a:r>
            <a:r>
              <a:rPr lang="en-US" sz="1800" dirty="0"/>
              <a:t>Policy </a:t>
            </a:r>
            <a:r>
              <a:rPr lang="en-US" sz="1800" dirty="0" smtClean="0"/>
              <a:t>Guidelines </a:t>
            </a:r>
            <a:r>
              <a:rPr lang="en-US" sz="1800" dirty="0"/>
              <a:t>to </a:t>
            </a:r>
            <a:r>
              <a:rPr lang="en-US" sz="1800" dirty="0" smtClean="0"/>
              <a:t>“minimize </a:t>
            </a:r>
            <a:r>
              <a:rPr lang="en-US" sz="1800" dirty="0"/>
              <a:t>federal control and involvement in energy markets and to promote a balanced and mixed energy resource </a:t>
            </a:r>
            <a:r>
              <a:rPr lang="en-US" sz="1800" dirty="0" smtClean="0"/>
              <a:t>system” </a:t>
            </a:r>
            <a:endParaRPr lang="en-US" sz="1800" dirty="0" smtClean="0"/>
          </a:p>
          <a:p>
            <a:pPr>
              <a:spcBef>
                <a:spcPts val="1800"/>
              </a:spcBef>
            </a:pPr>
            <a:r>
              <a:rPr lang="en-US" sz="2000" dirty="0"/>
              <a:t>N</a:t>
            </a:r>
            <a:r>
              <a:rPr lang="en-US" sz="2000" dirty="0" smtClean="0"/>
              <a:t>o </a:t>
            </a:r>
            <a:r>
              <a:rPr lang="en-US" sz="2000" dirty="0" smtClean="0"/>
              <a:t>general policy statement on approvals, will re-examine public interest based on future market conditions and cumulative exports</a:t>
            </a:r>
          </a:p>
          <a:p>
            <a:endParaRPr lang="en-US" sz="2000" dirty="0"/>
          </a:p>
        </p:txBody>
      </p:sp>
    </p:spTree>
    <p:extLst>
      <p:ext uri="{BB962C8B-B14F-4D97-AF65-F5344CB8AC3E}">
        <p14:creationId xmlns:p14="http://schemas.microsoft.com/office/powerpoint/2010/main" val="491526819"/>
      </p:ext>
    </p:extLst>
  </p:cSld>
  <p:clrMapOvr>
    <a:masterClrMapping/>
  </p:clrMapOvr>
  <mc:AlternateContent xmlns:mc="http://schemas.openxmlformats.org/markup-compatibility/2006" xmlns:p14="http://schemas.microsoft.com/office/powerpoint/2010/main">
    <mc:Choice Requires="p14">
      <p:transition spd="slow" p14:dur="800">
        <p:wipe dir="r"/>
      </p:transition>
    </mc:Choice>
    <mc:Fallback xmlns="">
      <p:transition spd="slow">
        <p:wipe dir="r"/>
      </p:transition>
    </mc:Fallback>
  </mc:AlternateContent>
  <p:timing>
    <p:tnLst>
      <p:par>
        <p:cTn id="1" dur="indefinite" restart="never" nodeType="tmRoot"/>
      </p:par>
    </p:tnLst>
  </p:timing>
</p:sld>
</file>

<file path=ppt/theme/theme1.xml><?xml version="1.0" encoding="utf-8"?>
<a:theme xmlns:a="http://schemas.openxmlformats.org/drawingml/2006/main" name="NERA 2010 (Lt) Template-Apr 2012">
  <a:themeElements>
    <a:clrScheme name="NERA 2010 Template Color Theme">
      <a:dk1>
        <a:srgbClr val="FFFFFF"/>
      </a:dk1>
      <a:lt1>
        <a:srgbClr val="000000"/>
      </a:lt1>
      <a:dk2>
        <a:srgbClr val="00A8C8"/>
      </a:dk2>
      <a:lt2>
        <a:srgbClr val="0057A6"/>
      </a:lt2>
      <a:accent1>
        <a:srgbClr val="A4B907"/>
      </a:accent1>
      <a:accent2>
        <a:srgbClr val="FFCC00"/>
      </a:accent2>
      <a:accent3>
        <a:srgbClr val="14C0EA"/>
      </a:accent3>
      <a:accent4>
        <a:srgbClr val="FF6F0D"/>
      </a:accent4>
      <a:accent5>
        <a:srgbClr val="9966FF"/>
      </a:accent5>
      <a:accent6>
        <a:srgbClr val="FF0000"/>
      </a:accent6>
      <a:hlink>
        <a:srgbClr val="00A8C8"/>
      </a:hlink>
      <a:folHlink>
        <a:srgbClr val="0057A6"/>
      </a:folHlink>
    </a:clrScheme>
    <a:fontScheme name="Text&amp;CoverPage TitleMasterSlide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57A6"/>
        </a:solidFill>
        <a:ln>
          <a:noFill/>
        </a:ln>
        <a:effectLst/>
        <a:extLst/>
      </a:spPr>
      <a:bodyPr vert="horz" wrap="square" lIns="0" tIns="0" rIns="0" bIns="0" numCol="1" anchor="ctr" anchorCtr="0" compatLnSpc="1">
        <a:prstTxWarp prst="textNoShape">
          <a:avLst/>
        </a:prstTxWarp>
        <a:noAutofit/>
      </a:bodyPr>
      <a:lstStyle>
        <a:defPPr>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custClrLst>
    <a:custClr>
      <a:srgbClr val="004C84"/>
    </a:custClr>
    <a:custClr>
      <a:srgbClr val="969696"/>
    </a:custClr>
    <a:custClr>
      <a:srgbClr val="016D9F"/>
    </a:custClr>
    <a:custClr>
      <a:srgbClr val="A3B9D1"/>
    </a:custClr>
    <a:custClr>
      <a:srgbClr val="85C000"/>
    </a:custClr>
    <a:custClr>
      <a:srgbClr val="FFE2A7"/>
    </a:custClr>
    <a:custClr>
      <a:srgbClr val="00A2DF"/>
    </a:custClr>
    <a:custClr>
      <a:srgbClr val="FFB66D"/>
    </a:custClr>
    <a:custClr>
      <a:srgbClr val="621AD8"/>
    </a:custClr>
    <a:custClr>
      <a:srgbClr val="A50021"/>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NERA 2010 (Lt) Template-Apr 2012</Template>
  <TotalTime>9325</TotalTime>
  <Words>645</Words>
  <Application>Microsoft Office PowerPoint</Application>
  <PresentationFormat>Custom</PresentationFormat>
  <Paragraphs>60</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NERA 2010 (Lt) Template-Apr 2012</vt:lpstr>
      <vt:lpstr>U.S. LNG Exports –  Prospects and Implications</vt:lpstr>
      <vt:lpstr>Major Conclusions of NERA Study on LNG Exports</vt:lpstr>
      <vt:lpstr>Natural Gas Price Increases Would Be Limited By Global Markets</vt:lpstr>
      <vt:lpstr>Natural Gas Price Impacts 2011 High EUR Case Approximates 2013 Reference</vt:lpstr>
      <vt:lpstr>What Difference Will LNG Exports Make to Fuel Procurement?</vt:lpstr>
      <vt:lpstr>Most LNG Exports Will Come From Increased Supply</vt:lpstr>
      <vt:lpstr>DOE Granted Freeport LNG Export License on May 17, 2013</vt:lpstr>
    </vt:vector>
  </TitlesOfParts>
  <Company>Oliver Wyman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Methodology and Approach: Economic Impacts Resulting from US LNG Exports</dc:title>
  <dc:creator>Baron, Robert (Outside Consultant)</dc:creator>
  <cp:lastModifiedBy>Montgomery, W.David</cp:lastModifiedBy>
  <cp:revision>360</cp:revision>
  <dcterms:created xsi:type="dcterms:W3CDTF">2012-04-18T18:59:11Z</dcterms:created>
  <dcterms:modified xsi:type="dcterms:W3CDTF">2013-05-21T05:57:20Z</dcterms:modified>
</cp:coreProperties>
</file>