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6" r:id="rId2"/>
    <p:sldId id="267" r:id="rId3"/>
    <p:sldId id="268" r:id="rId4"/>
    <p:sldId id="269" r:id="rId5"/>
    <p:sldId id="271" r:id="rId6"/>
    <p:sldId id="272" r:id="rId7"/>
    <p:sldId id="273" r:id="rId8"/>
    <p:sldId id="274" r:id="rId9"/>
    <p:sldId id="275" r:id="rId10"/>
    <p:sldId id="280" r:id="rId11"/>
    <p:sldId id="276" r:id="rId12"/>
    <p:sldId id="277" r:id="rId13"/>
    <p:sldId id="278" r:id="rId14"/>
    <p:sldId id="279" r:id="rId15"/>
    <p:sldId id="281" r:id="rId16"/>
    <p:sldId id="282"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32787"/>
    <p:restoredTop sz="90929"/>
  </p:normalViewPr>
  <p:slideViewPr>
    <p:cSldViewPr>
      <p:cViewPr>
        <p:scale>
          <a:sx n="100" d="100"/>
          <a:sy n="100" d="100"/>
        </p:scale>
        <p:origin x="-8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14C7B-A41A-D14D-85D3-1CF88516286B}" type="slidenum">
              <a:rPr lang="en-US"/>
              <a:pPr/>
              <a:t>‹#›</a:t>
            </a:fld>
            <a:endParaRPr lang="en-US"/>
          </a:p>
        </p:txBody>
      </p:sp>
    </p:spTree>
    <p:extLst>
      <p:ext uri="{BB962C8B-B14F-4D97-AF65-F5344CB8AC3E}">
        <p14:creationId xmlns:p14="http://schemas.microsoft.com/office/powerpoint/2010/main" val="161449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51EB74-6347-DE4D-9F25-E150F9C3BCCA}" type="slidenum">
              <a:rPr lang="en-US"/>
              <a:pPr/>
              <a:t>‹#›</a:t>
            </a:fld>
            <a:endParaRPr lang="en-US"/>
          </a:p>
        </p:txBody>
      </p:sp>
    </p:spTree>
    <p:extLst>
      <p:ext uri="{BB962C8B-B14F-4D97-AF65-F5344CB8AC3E}">
        <p14:creationId xmlns:p14="http://schemas.microsoft.com/office/powerpoint/2010/main" val="135320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4FDDC-A03F-A947-BF5D-E5FDC16E9AEA}" type="slidenum">
              <a:rPr lang="en-US"/>
              <a:pPr/>
              <a:t>‹#›</a:t>
            </a:fld>
            <a:endParaRPr lang="en-US"/>
          </a:p>
        </p:txBody>
      </p:sp>
    </p:spTree>
    <p:extLst>
      <p:ext uri="{BB962C8B-B14F-4D97-AF65-F5344CB8AC3E}">
        <p14:creationId xmlns:p14="http://schemas.microsoft.com/office/powerpoint/2010/main" val="115211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8BBC9A-10A0-8543-B74B-9943A6517A12}" type="slidenum">
              <a:rPr lang="en-US"/>
              <a:pPr/>
              <a:t>‹#›</a:t>
            </a:fld>
            <a:endParaRPr lang="en-US"/>
          </a:p>
        </p:txBody>
      </p:sp>
    </p:spTree>
    <p:extLst>
      <p:ext uri="{BB962C8B-B14F-4D97-AF65-F5344CB8AC3E}">
        <p14:creationId xmlns:p14="http://schemas.microsoft.com/office/powerpoint/2010/main" val="190328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B8F452-35A2-7448-B78F-1297AAF34A5E}" type="slidenum">
              <a:rPr lang="en-US"/>
              <a:pPr/>
              <a:t>‹#›</a:t>
            </a:fld>
            <a:endParaRPr lang="en-US"/>
          </a:p>
        </p:txBody>
      </p:sp>
    </p:spTree>
    <p:extLst>
      <p:ext uri="{BB962C8B-B14F-4D97-AF65-F5344CB8AC3E}">
        <p14:creationId xmlns:p14="http://schemas.microsoft.com/office/powerpoint/2010/main" val="267982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707171-6A0A-9F4B-AC0E-64F4A08B0D73}" type="slidenum">
              <a:rPr lang="en-US"/>
              <a:pPr/>
              <a:t>‹#›</a:t>
            </a:fld>
            <a:endParaRPr lang="en-US"/>
          </a:p>
        </p:txBody>
      </p:sp>
    </p:spTree>
    <p:extLst>
      <p:ext uri="{BB962C8B-B14F-4D97-AF65-F5344CB8AC3E}">
        <p14:creationId xmlns:p14="http://schemas.microsoft.com/office/powerpoint/2010/main" val="12732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998260-A27B-2548-91EC-A6CBB798989A}" type="slidenum">
              <a:rPr lang="en-US"/>
              <a:pPr/>
              <a:t>‹#›</a:t>
            </a:fld>
            <a:endParaRPr lang="en-US"/>
          </a:p>
        </p:txBody>
      </p:sp>
    </p:spTree>
    <p:extLst>
      <p:ext uri="{BB962C8B-B14F-4D97-AF65-F5344CB8AC3E}">
        <p14:creationId xmlns:p14="http://schemas.microsoft.com/office/powerpoint/2010/main" val="293118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714804-35AA-4D4C-AECE-0FC2302E5F5C}" type="slidenum">
              <a:rPr lang="en-US"/>
              <a:pPr/>
              <a:t>‹#›</a:t>
            </a:fld>
            <a:endParaRPr lang="en-US"/>
          </a:p>
        </p:txBody>
      </p:sp>
    </p:spTree>
    <p:extLst>
      <p:ext uri="{BB962C8B-B14F-4D97-AF65-F5344CB8AC3E}">
        <p14:creationId xmlns:p14="http://schemas.microsoft.com/office/powerpoint/2010/main" val="286753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571E99-AF2F-294D-9DFF-578F87D84243}" type="slidenum">
              <a:rPr lang="en-US"/>
              <a:pPr/>
              <a:t>‹#›</a:t>
            </a:fld>
            <a:endParaRPr lang="en-US"/>
          </a:p>
        </p:txBody>
      </p:sp>
    </p:spTree>
    <p:extLst>
      <p:ext uri="{BB962C8B-B14F-4D97-AF65-F5344CB8AC3E}">
        <p14:creationId xmlns:p14="http://schemas.microsoft.com/office/powerpoint/2010/main" val="101580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ECEC99-81C9-C448-88AB-8B51988DECDB}" type="slidenum">
              <a:rPr lang="en-US"/>
              <a:pPr/>
              <a:t>‹#›</a:t>
            </a:fld>
            <a:endParaRPr lang="en-US"/>
          </a:p>
        </p:txBody>
      </p:sp>
    </p:spTree>
    <p:extLst>
      <p:ext uri="{BB962C8B-B14F-4D97-AF65-F5344CB8AC3E}">
        <p14:creationId xmlns:p14="http://schemas.microsoft.com/office/powerpoint/2010/main" val="48319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E3F8BC-D5A4-0A43-9172-6355CF883DBD}" type="slidenum">
              <a:rPr lang="en-US"/>
              <a:pPr/>
              <a:t>‹#›</a:t>
            </a:fld>
            <a:endParaRPr lang="en-US"/>
          </a:p>
        </p:txBody>
      </p:sp>
    </p:spTree>
    <p:extLst>
      <p:ext uri="{BB962C8B-B14F-4D97-AF65-F5344CB8AC3E}">
        <p14:creationId xmlns:p14="http://schemas.microsoft.com/office/powerpoint/2010/main" val="4023610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6427FB-7B26-5245-A838-753F7C7528F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ptf.org"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1371600" y="1905000"/>
            <a:ext cx="6705600" cy="4038600"/>
          </a:xfrm>
        </p:spPr>
        <p:txBody>
          <a:bodyPr/>
          <a:lstStyle/>
          <a:p>
            <a:pPr marL="457200" indent="-457200" algn="l">
              <a:buFont typeface="Arial"/>
              <a:buChar char="•"/>
            </a:pPr>
            <a:r>
              <a:rPr lang="en-US" sz="2800" dirty="0"/>
              <a:t>Trade association started in March 1998</a:t>
            </a:r>
          </a:p>
          <a:p>
            <a:pPr marL="457200" indent="-457200" algn="l">
              <a:buFont typeface="Arial"/>
              <a:buChar char="•"/>
            </a:pPr>
            <a:r>
              <a:rPr lang="en-US" sz="2800" dirty="0"/>
              <a:t>Promotes trading of power and ancillary products throughout the Western States</a:t>
            </a:r>
          </a:p>
          <a:p>
            <a:pPr marL="457200" indent="-457200" algn="l">
              <a:buFont typeface="Arial"/>
              <a:buChar char="•"/>
            </a:pPr>
            <a:r>
              <a:rPr lang="en-US" sz="2800" dirty="0"/>
              <a:t>Currently </a:t>
            </a:r>
            <a:r>
              <a:rPr lang="en-US" sz="2800" dirty="0" smtClean="0"/>
              <a:t>78 </a:t>
            </a:r>
            <a:r>
              <a:rPr lang="en-US" sz="2800" dirty="0"/>
              <a:t>members</a:t>
            </a:r>
          </a:p>
          <a:p>
            <a:pPr marL="457200" indent="-457200" algn="l">
              <a:buFont typeface="Arial"/>
              <a:buChar char="•"/>
            </a:pPr>
            <a:r>
              <a:rPr lang="en-US" sz="2800" dirty="0" smtClean="0">
                <a:hlinkClick r:id="rId2"/>
              </a:rPr>
              <a:t>www.wptf.org</a:t>
            </a:r>
            <a:endParaRPr lang="en-US" sz="2800" dirty="0" smtClean="0"/>
          </a:p>
          <a:p>
            <a:pPr marL="457200" indent="-457200" algn="l">
              <a:buFont typeface="Arial"/>
              <a:buChar char="•"/>
            </a:pPr>
            <a:r>
              <a:rPr lang="en-US" sz="2800" dirty="0" smtClean="0">
                <a:solidFill>
                  <a:srgbClr val="FFFF00"/>
                </a:solidFill>
              </a:rPr>
              <a:t>Disclaimer: Opinions expressed by me are my own and do not reflect the views of any other person or organization.</a:t>
            </a:r>
            <a:endParaRPr lang="en-US" sz="2800" dirty="0">
              <a:solidFill>
                <a:srgbClr val="FFFF00"/>
              </a:solidFill>
            </a:endParaRPr>
          </a:p>
        </p:txBody>
      </p:sp>
      <p:pic>
        <p:nvPicPr>
          <p:cNvPr id="12292" name="Picture 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33400" y="304800"/>
            <a:ext cx="2667000" cy="1307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86400" cy="566738"/>
          </a:xfrm>
        </p:spPr>
        <p:txBody>
          <a:bodyPr/>
          <a:lstStyle/>
          <a:p>
            <a:pPr algn="ctr"/>
            <a:r>
              <a:rPr lang="en-US" dirty="0" smtClean="0"/>
              <a:t>Macquarie Research January 2013</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52600" y="5105400"/>
            <a:ext cx="5486400" cy="1219200"/>
          </a:xfrm>
        </p:spPr>
        <p:txBody>
          <a:bodyPr/>
          <a:lstStyle/>
          <a:p>
            <a:pPr algn="ctr"/>
            <a:r>
              <a:rPr lang="en-US" dirty="0" smtClean="0"/>
              <a:t>I wrote: “</a:t>
            </a:r>
            <a:r>
              <a:rPr lang="en-US" dirty="0" smtClean="0">
                <a:solidFill>
                  <a:srgbClr val="FFFF00"/>
                </a:solidFill>
              </a:rPr>
              <a:t>Is it possible that the People’s Republic of California will be out-bungled by the German utility system?  There’s just not enough time in a day to dwell upon the many different ways our politically-driven electricity policies can implode, but Germany may give us a window into what’s in store.</a:t>
            </a:r>
            <a:r>
              <a:rPr lang="en-US" dirty="0" smtClean="0"/>
              <a: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981200" y="762000"/>
            <a:ext cx="4800600" cy="3886200"/>
          </a:xfrm>
          <a:prstGeom prst="rect">
            <a:avLst/>
          </a:prstGeom>
        </p:spPr>
      </p:pic>
    </p:spTree>
    <p:extLst>
      <p:ext uri="{BB962C8B-B14F-4D97-AF65-F5344CB8AC3E}">
        <p14:creationId xmlns:p14="http://schemas.microsoft.com/office/powerpoint/2010/main" val="386269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5486400" cy="566738"/>
          </a:xfrm>
        </p:spPr>
        <p:txBody>
          <a:bodyPr/>
          <a:lstStyle/>
          <a:p>
            <a:pPr algn="ctr"/>
            <a:r>
              <a:rPr lang="en-US" dirty="0" smtClean="0"/>
              <a:t>Reuters September 12, 2013</a:t>
            </a:r>
            <a:endParaRPr lang="en-US" dirty="0"/>
          </a:p>
        </p:txBody>
      </p:sp>
      <p:pic>
        <p:nvPicPr>
          <p:cNvPr id="5" name="Picture Placeholder 4" descr="Reuters.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128" b="-6477"/>
          <a:stretch/>
        </p:blipFill>
        <p:spPr>
          <a:xfrm>
            <a:off x="1828800" y="533400"/>
            <a:ext cx="5486400" cy="2286001"/>
          </a:xfrm>
        </p:spPr>
      </p:pic>
      <p:sp>
        <p:nvSpPr>
          <p:cNvPr id="4" name="Text Placeholder 3"/>
          <p:cNvSpPr>
            <a:spLocks noGrp="1"/>
          </p:cNvSpPr>
          <p:nvPr>
            <p:ph type="body" sz="half" idx="2"/>
          </p:nvPr>
        </p:nvSpPr>
        <p:spPr>
          <a:xfrm>
            <a:off x="990600" y="3048000"/>
            <a:ext cx="7010400" cy="1752600"/>
          </a:xfrm>
        </p:spPr>
        <p:txBody>
          <a:bodyPr/>
          <a:lstStyle/>
          <a:p>
            <a:r>
              <a:rPr lang="en-US" dirty="0" smtClean="0"/>
              <a:t>My take: “</a:t>
            </a:r>
            <a:r>
              <a:rPr lang="en-US" dirty="0" smtClean="0">
                <a:solidFill>
                  <a:srgbClr val="FFFF00"/>
                </a:solidFill>
              </a:rPr>
              <a:t>More volatile yet lower average power prices in California will extend their reach throughout the western states and reduce long-term contract volumes. How does one accurately assess the value of conventional generating capacity in a world like this where the money is going more and more toward the delivery time and less and less towards long-term investment?</a:t>
            </a:r>
          </a:p>
          <a:p>
            <a:endParaRPr lang="en-US" dirty="0" smtClean="0">
              <a:solidFill>
                <a:srgbClr val="FFFF00"/>
              </a:solidFill>
            </a:endParaRPr>
          </a:p>
          <a:p>
            <a:r>
              <a:rPr lang="en-US" dirty="0" smtClean="0">
                <a:solidFill>
                  <a:srgbClr val="FFFF00"/>
                </a:solidFill>
              </a:rPr>
              <a:t>“It’s a puzzlement.</a:t>
            </a:r>
            <a:r>
              <a:rPr lang="en-US" dirty="0" smtClean="0"/>
              <a:t>”</a:t>
            </a:r>
            <a:endParaRPr lang="en-US" dirty="0"/>
          </a:p>
        </p:txBody>
      </p:sp>
    </p:spTree>
    <p:extLst>
      <p:ext uri="{BB962C8B-B14F-4D97-AF65-F5344CB8AC3E}">
        <p14:creationId xmlns:p14="http://schemas.microsoft.com/office/powerpoint/2010/main" val="12539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486400" cy="566738"/>
          </a:xfrm>
        </p:spPr>
        <p:txBody>
          <a:bodyPr/>
          <a:lstStyle/>
          <a:p>
            <a:pPr algn="ctr"/>
            <a:r>
              <a:rPr lang="en-US" dirty="0" smtClean="0"/>
              <a:t>Der Spiegel  September 4, 2013</a:t>
            </a:r>
            <a:endParaRPr lang="en-US" dirty="0"/>
          </a:p>
        </p:txBody>
      </p:sp>
      <p:pic>
        <p:nvPicPr>
          <p:cNvPr id="5" name="Picture Placeholder 4" descr="spiegel.jpg"/>
          <p:cNvPicPr>
            <a:picLocks noGrp="1" noChangeAspect="1"/>
          </p:cNvPicPr>
          <p:nvPr>
            <p:ph type="pic" idx="1"/>
          </p:nvPr>
        </p:nvPicPr>
        <p:blipFill>
          <a:blip r:embed="rId2">
            <a:extLst>
              <a:ext uri="{28A0092B-C50C-407E-A947-70E740481C1C}">
                <a14:useLocalDpi xmlns:a14="http://schemas.microsoft.com/office/drawing/2010/main" val="0"/>
              </a:ext>
            </a:extLst>
          </a:blip>
          <a:srcRect t="-16433" b="-16433"/>
          <a:stretch>
            <a:fillRect/>
          </a:stretch>
        </p:blipFill>
        <p:spPr/>
      </p:pic>
      <p:sp>
        <p:nvSpPr>
          <p:cNvPr id="4" name="Text Placeholder 3"/>
          <p:cNvSpPr>
            <a:spLocks noGrp="1"/>
          </p:cNvSpPr>
          <p:nvPr>
            <p:ph type="body" sz="half" idx="2"/>
          </p:nvPr>
        </p:nvSpPr>
        <p:spPr>
          <a:xfrm>
            <a:off x="1752600" y="4495800"/>
            <a:ext cx="5486400" cy="2133600"/>
          </a:xfrm>
        </p:spPr>
        <p:txBody>
          <a:bodyPr/>
          <a:lstStyle/>
          <a:p>
            <a:r>
              <a:rPr lang="en-US" dirty="0" smtClean="0"/>
              <a:t>Spiegel said: “</a:t>
            </a:r>
            <a:r>
              <a:rPr lang="en-US" dirty="0" smtClean="0">
                <a:solidFill>
                  <a:srgbClr val="FFFF00"/>
                </a:solidFill>
              </a:rPr>
              <a:t>Occasionally, Germany has to pay fees to dump already subsidized green energy, creating what experts refer to as ‘negative electricity prices.’</a:t>
            </a:r>
          </a:p>
          <a:p>
            <a:endParaRPr lang="en-US" dirty="0"/>
          </a:p>
          <a:p>
            <a:r>
              <a:rPr lang="en-US" dirty="0" smtClean="0"/>
              <a:t>“</a:t>
            </a:r>
            <a:r>
              <a:rPr lang="en-US" dirty="0" smtClean="0">
                <a:solidFill>
                  <a:srgbClr val="FFFF00"/>
                </a:solidFill>
              </a:rPr>
              <a:t>On the other hand, when the wind suddenly stops blowing, and in particular during the cold season, supply becomes scarce. That's when heavy oil and coal power plants have to be fired up to close the gap, which is why Germany's energy producers in 2012 actually released more climate-damaging carbon dioxide into the atmosphere than in 2011</a:t>
            </a:r>
            <a:r>
              <a:rPr lang="en-US" dirty="0" smtClean="0"/>
              <a:t>.”</a:t>
            </a:r>
            <a:endParaRPr lang="en-US" dirty="0"/>
          </a:p>
        </p:txBody>
      </p:sp>
    </p:spTree>
    <p:extLst>
      <p:ext uri="{BB962C8B-B14F-4D97-AF65-F5344CB8AC3E}">
        <p14:creationId xmlns:p14="http://schemas.microsoft.com/office/powerpoint/2010/main" val="227453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86400" cy="566738"/>
          </a:xfrm>
        </p:spPr>
        <p:txBody>
          <a:bodyPr/>
          <a:lstStyle/>
          <a:p>
            <a:pPr algn="ctr"/>
            <a:r>
              <a:rPr lang="en-US" dirty="0" smtClean="0"/>
              <a:t>Bloomberg News September 10, 2013</a:t>
            </a:r>
            <a:endParaRPr lang="en-US" dirty="0"/>
          </a:p>
        </p:txBody>
      </p:sp>
      <p:pic>
        <p:nvPicPr>
          <p:cNvPr id="5" name="Picture Placeholder 4" descr="Bloomberg.png"/>
          <p:cNvPicPr>
            <a:picLocks noGrp="1" noChangeAspect="1"/>
          </p:cNvPicPr>
          <p:nvPr>
            <p:ph type="pic" idx="1"/>
          </p:nvPr>
        </p:nvPicPr>
        <p:blipFill>
          <a:blip r:embed="rId2">
            <a:extLst>
              <a:ext uri="{28A0092B-C50C-407E-A947-70E740481C1C}">
                <a14:useLocalDpi xmlns:a14="http://schemas.microsoft.com/office/drawing/2010/main" val="0"/>
              </a:ext>
            </a:extLst>
          </a:blip>
          <a:srcRect l="-8142" r="-8142"/>
          <a:stretch>
            <a:fillRect/>
          </a:stretch>
        </p:blipFill>
        <p:spPr/>
      </p:pic>
      <p:sp>
        <p:nvSpPr>
          <p:cNvPr id="4" name="Text Placeholder 3"/>
          <p:cNvSpPr>
            <a:spLocks noGrp="1"/>
          </p:cNvSpPr>
          <p:nvPr>
            <p:ph type="body" sz="half" idx="2"/>
          </p:nvPr>
        </p:nvSpPr>
        <p:spPr>
          <a:xfrm>
            <a:off x="1752600" y="4953000"/>
            <a:ext cx="5486400" cy="1600200"/>
          </a:xfrm>
        </p:spPr>
        <p:txBody>
          <a:bodyPr/>
          <a:lstStyle/>
          <a:p>
            <a:pPr algn="just"/>
            <a:r>
              <a:rPr lang="en-US" dirty="0" smtClean="0"/>
              <a:t>Bloomberg said: “</a:t>
            </a:r>
            <a:r>
              <a:rPr lang="en-US" dirty="0" smtClean="0">
                <a:solidFill>
                  <a:srgbClr val="FFFF00"/>
                </a:solidFill>
              </a:rPr>
              <a:t>Germany boosted its share of power supply from renewable energy sources such as wind and solar to 23 percent last year from 17 percent in 2010 as Chancellor Angela Merkel’s government seeks to shut all nuclear reactors by 2022</a:t>
            </a:r>
            <a:r>
              <a:rPr lang="en-US" dirty="0" smtClean="0"/>
              <a:t>.” The result: “</a:t>
            </a:r>
            <a:r>
              <a:rPr lang="en-US" dirty="0" smtClean="0">
                <a:solidFill>
                  <a:srgbClr val="FFFF00"/>
                </a:solidFill>
              </a:rPr>
              <a:t>The nation’s four grid operators, especially </a:t>
            </a:r>
            <a:r>
              <a:rPr lang="en-US" dirty="0" err="1" smtClean="0">
                <a:solidFill>
                  <a:srgbClr val="FFFF00"/>
                </a:solidFill>
              </a:rPr>
              <a:t>Tennet</a:t>
            </a:r>
            <a:r>
              <a:rPr lang="en-US" dirty="0" smtClean="0">
                <a:solidFill>
                  <a:srgbClr val="FFFF00"/>
                </a:solidFill>
              </a:rPr>
              <a:t> TSO GmbH and 50Hertz Transmission GmbH, needed to intervene to stabilize the grids during 7,200 hours last year, compared with 1,800 hours in 2010.</a:t>
            </a:r>
            <a:r>
              <a:rPr lang="en-US" dirty="0" smtClean="0"/>
              <a:t>”</a:t>
            </a:r>
            <a:endParaRPr lang="en-US" dirty="0"/>
          </a:p>
        </p:txBody>
      </p:sp>
    </p:spTree>
    <p:extLst>
      <p:ext uri="{BB962C8B-B14F-4D97-AF65-F5344CB8AC3E}">
        <p14:creationId xmlns:p14="http://schemas.microsoft.com/office/powerpoint/2010/main" val="172644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5486400" cy="566738"/>
          </a:xfrm>
        </p:spPr>
        <p:txBody>
          <a:bodyPr/>
          <a:lstStyle/>
          <a:p>
            <a:pPr algn="ctr"/>
            <a:r>
              <a:rPr lang="en-US" dirty="0" smtClean="0"/>
              <a:t>POWER Magazine Editorial  June 3, 2013</a:t>
            </a:r>
            <a:endParaRPr lang="en-US" dirty="0"/>
          </a:p>
        </p:txBody>
      </p:sp>
      <p:pic>
        <p:nvPicPr>
          <p:cNvPr id="5" name="Picture Placeholder 4" descr="power.png"/>
          <p:cNvPicPr>
            <a:picLocks noGrp="1" noChangeAspect="1"/>
          </p:cNvPicPr>
          <p:nvPr>
            <p:ph type="pic" idx="1"/>
          </p:nvPr>
        </p:nvPicPr>
        <p:blipFill>
          <a:blip r:embed="rId2">
            <a:extLst>
              <a:ext uri="{28A0092B-C50C-407E-A947-70E740481C1C}">
                <a14:useLocalDpi xmlns:a14="http://schemas.microsoft.com/office/drawing/2010/main" val="0"/>
              </a:ext>
            </a:extLst>
          </a:blip>
          <a:srcRect l="-22727" r="-22727"/>
          <a:stretch>
            <a:fillRect/>
          </a:stretch>
        </p:blipFill>
        <p:spPr/>
      </p:pic>
      <p:sp>
        <p:nvSpPr>
          <p:cNvPr id="4" name="Text Placeholder 3"/>
          <p:cNvSpPr>
            <a:spLocks noGrp="1"/>
          </p:cNvSpPr>
          <p:nvPr>
            <p:ph type="body" sz="half" idx="2"/>
          </p:nvPr>
        </p:nvSpPr>
        <p:spPr>
          <a:xfrm>
            <a:off x="1371600" y="4800600"/>
            <a:ext cx="6248400" cy="1676400"/>
          </a:xfrm>
        </p:spPr>
        <p:txBody>
          <a:bodyPr/>
          <a:lstStyle/>
          <a:p>
            <a:r>
              <a:rPr lang="en-US" dirty="0" smtClean="0"/>
              <a:t>“</a:t>
            </a:r>
            <a:r>
              <a:rPr lang="en-US" dirty="0" smtClean="0">
                <a:solidFill>
                  <a:srgbClr val="FFFF00"/>
                </a:solidFill>
              </a:rPr>
              <a:t>Ordinary families are seeing their energy bills rise because they pay the majority of cost of Germany’s lucrative feed-in-tariffs—the industrial side of the economy pays virtually nothing toward integrating renewables. Yet industrial firms are making tracks out of Germany and other EU countries anyway, often to the U.S., where energy prices are relatively low.</a:t>
            </a:r>
            <a:r>
              <a:rPr lang="en-US" dirty="0" smtClean="0"/>
              <a:t>”</a:t>
            </a:r>
            <a:endParaRPr lang="en-US" dirty="0"/>
          </a:p>
        </p:txBody>
      </p:sp>
    </p:spTree>
    <p:extLst>
      <p:ext uri="{BB962C8B-B14F-4D97-AF65-F5344CB8AC3E}">
        <p14:creationId xmlns:p14="http://schemas.microsoft.com/office/powerpoint/2010/main" val="261850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8304" r="18304"/>
          <a:stretch>
            <a:fillRect/>
          </a:stretch>
        </p:blipFill>
        <p:spPr>
          <a:xfrm>
            <a:off x="1752600" y="1066800"/>
            <a:ext cx="5486400" cy="4114800"/>
          </a:xfrm>
        </p:spPr>
      </p:pic>
      <p:sp>
        <p:nvSpPr>
          <p:cNvPr id="4" name="Text Placeholder 3"/>
          <p:cNvSpPr>
            <a:spLocks noGrp="1"/>
          </p:cNvSpPr>
          <p:nvPr>
            <p:ph type="body" sz="half" idx="2"/>
          </p:nvPr>
        </p:nvSpPr>
        <p:spPr/>
        <p:txBody>
          <a:bodyPr/>
          <a:lstStyle/>
          <a:p>
            <a:r>
              <a:rPr lang="en-US" dirty="0" smtClean="0"/>
              <a:t>Harry Callahan: “</a:t>
            </a:r>
            <a:r>
              <a:rPr lang="en-US" dirty="0" smtClean="0">
                <a:solidFill>
                  <a:srgbClr val="FFFF00"/>
                </a:solidFill>
              </a:rPr>
              <a:t>You've </a:t>
            </a:r>
            <a:r>
              <a:rPr lang="en-US" dirty="0" err="1" smtClean="0">
                <a:solidFill>
                  <a:srgbClr val="FFFF00"/>
                </a:solidFill>
              </a:rPr>
              <a:t>gotta</a:t>
            </a:r>
            <a:r>
              <a:rPr lang="en-US" dirty="0" smtClean="0">
                <a:solidFill>
                  <a:srgbClr val="FFFF00"/>
                </a:solidFill>
              </a:rPr>
              <a:t> ask yourself a question: "Do I feel lucky?" Well, do </a:t>
            </a:r>
            <a:r>
              <a:rPr lang="en-US" dirty="0" err="1" smtClean="0">
                <a:solidFill>
                  <a:srgbClr val="FFFF00"/>
                </a:solidFill>
              </a:rPr>
              <a:t>ya</a:t>
            </a:r>
            <a:r>
              <a:rPr lang="en-US" dirty="0" smtClean="0">
                <a:solidFill>
                  <a:srgbClr val="FFFF00"/>
                </a:solidFill>
              </a:rPr>
              <a:t>, punk?</a:t>
            </a:r>
            <a:r>
              <a:rPr lang="en-US" dirty="0" smtClean="0"/>
              <a:t>”</a:t>
            </a:r>
            <a:endParaRPr lang="en-US" dirty="0"/>
          </a:p>
        </p:txBody>
      </p:sp>
      <p:sp>
        <p:nvSpPr>
          <p:cNvPr id="2" name="TextBox 1"/>
          <p:cNvSpPr txBox="1"/>
          <p:nvPr/>
        </p:nvSpPr>
        <p:spPr>
          <a:xfrm>
            <a:off x="1752600" y="304800"/>
            <a:ext cx="5562600" cy="830997"/>
          </a:xfrm>
          <a:prstGeom prst="rect">
            <a:avLst/>
          </a:prstGeom>
          <a:noFill/>
        </p:spPr>
        <p:txBody>
          <a:bodyPr wrap="square" rtlCol="0">
            <a:spAutoFit/>
          </a:bodyPr>
          <a:lstStyle/>
          <a:p>
            <a:pPr algn="ctr"/>
            <a:r>
              <a:rPr lang="en-US" dirty="0" smtClean="0"/>
              <a:t>State Energy Policy Outcome has Become a Flip of </a:t>
            </a:r>
            <a:r>
              <a:rPr lang="en-US" smtClean="0"/>
              <a:t>a C oin</a:t>
            </a:r>
            <a:endParaRPr lang="en-US" dirty="0"/>
          </a:p>
        </p:txBody>
      </p:sp>
    </p:spTree>
    <p:extLst>
      <p:ext uri="{BB962C8B-B14F-4D97-AF65-F5344CB8AC3E}">
        <p14:creationId xmlns:p14="http://schemas.microsoft.com/office/powerpoint/2010/main" val="107129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Ramps and Saviors (?)</a:t>
            </a:r>
            <a:endParaRPr lang="en-US" dirty="0"/>
          </a:p>
        </p:txBody>
      </p:sp>
      <p:sp>
        <p:nvSpPr>
          <p:cNvPr id="3" name="Content Placeholder 2"/>
          <p:cNvSpPr>
            <a:spLocks noGrp="1"/>
          </p:cNvSpPr>
          <p:nvPr>
            <p:ph idx="1"/>
          </p:nvPr>
        </p:nvSpPr>
        <p:spPr/>
        <p:txBody>
          <a:bodyPr/>
          <a:lstStyle/>
          <a:p>
            <a:r>
              <a:rPr lang="en-US" dirty="0" smtClean="0"/>
              <a:t>EIM</a:t>
            </a:r>
          </a:p>
          <a:p>
            <a:r>
              <a:rPr lang="en-US" dirty="0" smtClean="0"/>
              <a:t>Diverse renewable portfolio</a:t>
            </a:r>
          </a:p>
          <a:p>
            <a:r>
              <a:rPr lang="en-US" dirty="0" smtClean="0"/>
              <a:t>OTC licenses extended</a:t>
            </a:r>
          </a:p>
          <a:p>
            <a:r>
              <a:rPr lang="en-US" dirty="0" smtClean="0"/>
              <a:t>Diablo Canyon doesn’t retire in 2024</a:t>
            </a:r>
          </a:p>
          <a:p>
            <a:r>
              <a:rPr lang="en-US" dirty="0" smtClean="0"/>
              <a:t>EPA rules and CARB regional linkages</a:t>
            </a:r>
          </a:p>
          <a:p>
            <a:endParaRPr lang="en-US" dirty="0"/>
          </a:p>
        </p:txBody>
      </p:sp>
    </p:spTree>
    <p:extLst>
      <p:ext uri="{BB962C8B-B14F-4D97-AF65-F5344CB8AC3E}">
        <p14:creationId xmlns:p14="http://schemas.microsoft.com/office/powerpoint/2010/main" val="75218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5486400" cy="566738"/>
          </a:xfrm>
        </p:spPr>
        <p:txBody>
          <a:bodyPr/>
          <a:lstStyle/>
          <a:p>
            <a:pPr algn="ctr"/>
            <a:r>
              <a:rPr lang="en-US" dirty="0" smtClean="0"/>
              <a:t>WSJ March 2, 2014</a:t>
            </a:r>
            <a:endParaRPr lang="en-US" dirty="0"/>
          </a:p>
        </p:txBody>
      </p:sp>
      <p:pic>
        <p:nvPicPr>
          <p:cNvPr id="5" name="Picture Placeholder 4" descr="WSJ 2:14.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3524" b="-73524"/>
          <a:stretch/>
        </p:blipFill>
        <p:spPr>
          <a:xfrm>
            <a:off x="647700" y="612775"/>
            <a:ext cx="8051800" cy="4114800"/>
          </a:xfrm>
        </p:spPr>
      </p:pic>
      <p:sp>
        <p:nvSpPr>
          <p:cNvPr id="4" name="Text Placeholder 3"/>
          <p:cNvSpPr>
            <a:spLocks noGrp="1"/>
          </p:cNvSpPr>
          <p:nvPr>
            <p:ph type="body" sz="half" idx="2"/>
          </p:nvPr>
        </p:nvSpPr>
        <p:spPr>
          <a:xfrm>
            <a:off x="1905000" y="4038600"/>
            <a:ext cx="5486400" cy="804862"/>
          </a:xfrm>
        </p:spPr>
        <p:txBody>
          <a:bodyPr/>
          <a:lstStyle/>
          <a:p>
            <a:pPr algn="ctr"/>
            <a:r>
              <a:rPr lang="en-US" dirty="0" smtClean="0"/>
              <a:t>Rapid increase in industrial and commercial customer self-generation to reduce electricity costs that include a 22% adder for the renewable feed-in tariff</a:t>
            </a:r>
            <a:endParaRPr lang="en-US" dirty="0"/>
          </a:p>
        </p:txBody>
      </p:sp>
    </p:spTree>
    <p:extLst>
      <p:ext uri="{BB962C8B-B14F-4D97-AF65-F5344CB8AC3E}">
        <p14:creationId xmlns:p14="http://schemas.microsoft.com/office/powerpoint/2010/main" val="360886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5486400" cy="566738"/>
          </a:xfrm>
        </p:spPr>
        <p:txBody>
          <a:bodyPr/>
          <a:lstStyle/>
          <a:p>
            <a:pPr algn="ctr"/>
            <a:r>
              <a:rPr lang="en-US" dirty="0" smtClean="0"/>
              <a:t>Blog Article and Dialogue</a:t>
            </a:r>
            <a:endParaRPr lang="en-US" dirty="0"/>
          </a:p>
        </p:txBody>
      </p:sp>
      <p:pic>
        <p:nvPicPr>
          <p:cNvPr id="5" name="Picture Placeholder 4" descr="Quora.png"/>
          <p:cNvPicPr>
            <a:picLocks noGrp="1" noChangeAspect="1"/>
          </p:cNvPicPr>
          <p:nvPr>
            <p:ph type="pic" idx="1"/>
          </p:nvPr>
        </p:nvPicPr>
        <p:blipFill>
          <a:blip r:embed="rId2">
            <a:extLst>
              <a:ext uri="{28A0092B-C50C-407E-A947-70E740481C1C}">
                <a14:useLocalDpi xmlns:a14="http://schemas.microsoft.com/office/drawing/2010/main" val="0"/>
              </a:ext>
            </a:extLst>
          </a:blip>
          <a:srcRect t="-31478" b="-31478"/>
          <a:stretch>
            <a:fillRect/>
          </a:stretch>
        </p:blipFill>
        <p:spPr/>
      </p:pic>
      <p:sp>
        <p:nvSpPr>
          <p:cNvPr id="4" name="Text Placeholder 3"/>
          <p:cNvSpPr>
            <a:spLocks noGrp="1"/>
          </p:cNvSpPr>
          <p:nvPr>
            <p:ph type="body" sz="half" idx="2"/>
          </p:nvPr>
        </p:nvSpPr>
        <p:spPr>
          <a:xfrm>
            <a:off x="1828800" y="4419600"/>
            <a:ext cx="5486400" cy="804862"/>
          </a:xfrm>
        </p:spPr>
        <p:txBody>
          <a:bodyPr/>
          <a:lstStyle/>
          <a:p>
            <a:pPr algn="ctr"/>
            <a:r>
              <a:rPr lang="en-US" dirty="0" smtClean="0"/>
              <a:t>Detailed examination of Germany’s renewable energy policy and why it isn’t working out as planned</a:t>
            </a:r>
            <a:endParaRPr lang="en-US" dirty="0"/>
          </a:p>
        </p:txBody>
      </p:sp>
    </p:spTree>
    <p:extLst>
      <p:ext uri="{BB962C8B-B14F-4D97-AF65-F5344CB8AC3E}">
        <p14:creationId xmlns:p14="http://schemas.microsoft.com/office/powerpoint/2010/main" val="387781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486400" cy="566738"/>
          </a:xfrm>
        </p:spPr>
        <p:txBody>
          <a:bodyPr/>
          <a:lstStyle/>
          <a:p>
            <a:pPr algn="ctr"/>
            <a:r>
              <a:rPr lang="en-US" dirty="0" err="1" smtClean="0"/>
              <a:t>Quora</a:t>
            </a:r>
            <a:r>
              <a:rPr lang="en-US" dirty="0" smtClean="0"/>
              <a:t> Blog on Germany’s Energy Policy</a:t>
            </a:r>
            <a:endParaRPr lang="en-US" dirty="0"/>
          </a:p>
        </p:txBody>
      </p:sp>
      <p:sp>
        <p:nvSpPr>
          <p:cNvPr id="4" name="Text Placeholder 3"/>
          <p:cNvSpPr>
            <a:spLocks noGrp="1"/>
          </p:cNvSpPr>
          <p:nvPr>
            <p:ph type="body" sz="half" idx="2"/>
          </p:nvPr>
        </p:nvSpPr>
        <p:spPr>
          <a:xfrm>
            <a:off x="1792288" y="5029200"/>
            <a:ext cx="5486400" cy="804862"/>
          </a:xfrm>
        </p:spPr>
        <p:txBody>
          <a:bodyPr/>
          <a:lstStyle/>
          <a:p>
            <a:pPr algn="ctr"/>
            <a:r>
              <a:rPr lang="en-US" dirty="0" smtClean="0"/>
              <a:t>The dream and the reality are far apart</a:t>
            </a:r>
            <a:endParaRPr lang="en-US" dirty="0"/>
          </a:p>
        </p:txBody>
      </p:sp>
      <p:pic>
        <p:nvPicPr>
          <p:cNvPr id="7" name="Picture Placeholder 6" descr="Trends Quora.png"/>
          <p:cNvPicPr>
            <a:picLocks noGrp="1" noChangeAspect="1"/>
          </p:cNvPicPr>
          <p:nvPr>
            <p:ph type="pic" idx="1"/>
          </p:nvPr>
        </p:nvPicPr>
        <p:blipFill>
          <a:blip r:embed="rId2">
            <a:extLst>
              <a:ext uri="{28A0092B-C50C-407E-A947-70E740481C1C}">
                <a14:useLocalDpi xmlns:a14="http://schemas.microsoft.com/office/drawing/2010/main" val="0"/>
              </a:ext>
            </a:extLst>
          </a:blip>
          <a:srcRect t="-2784" b="-2784"/>
          <a:stretch>
            <a:fillRect/>
          </a:stretch>
        </p:blipFill>
        <p:spPr/>
      </p:pic>
    </p:spTree>
    <p:extLst>
      <p:ext uri="{BB962C8B-B14F-4D97-AF65-F5344CB8AC3E}">
        <p14:creationId xmlns:p14="http://schemas.microsoft.com/office/powerpoint/2010/main" val="2220412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700"/>
            <a:ext cx="5486400" cy="566738"/>
          </a:xfrm>
        </p:spPr>
        <p:txBody>
          <a:bodyPr/>
          <a:lstStyle/>
          <a:p>
            <a:pPr algn="ctr"/>
            <a:r>
              <a:rPr lang="en-US" dirty="0" smtClean="0"/>
              <a:t>THE LAW OF UNINTENDED CONSEQUENCES </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b="1" dirty="0" smtClean="0">
                <a:solidFill>
                  <a:schemeClr val="tx1"/>
                </a:solidFill>
                <a:latin typeface="+mn-lt"/>
                <a:ea typeface="+mn-ea"/>
                <a:cs typeface="+mn-cs"/>
              </a:rPr>
              <a:t>NARUC February 2014 Winter Meeting Electricity Committee</a:t>
            </a:r>
            <a:r>
              <a:rPr lang="en-US" b="1" dirty="0">
                <a:solidFill>
                  <a:schemeClr val="tx1"/>
                </a:solidFill>
                <a:latin typeface="+mn-lt"/>
                <a:ea typeface="+mn-ea"/>
                <a:cs typeface="+mn-cs"/>
              </a:rPr>
              <a:t/>
            </a:r>
            <a:br>
              <a:rPr lang="en-US" b="1" dirty="0">
                <a:solidFill>
                  <a:schemeClr val="tx1"/>
                </a:solidFill>
                <a:latin typeface="+mn-lt"/>
                <a:ea typeface="+mn-ea"/>
                <a:cs typeface="+mn-cs"/>
              </a:rPr>
            </a:br>
            <a:r>
              <a:rPr lang="en-US" b="1" dirty="0">
                <a:solidFill>
                  <a:schemeClr val="tx1"/>
                </a:solidFill>
                <a:latin typeface="+mn-lt"/>
                <a:ea typeface="+mn-ea"/>
                <a:cs typeface="+mn-cs"/>
              </a:rPr>
              <a:t>by</a:t>
            </a:r>
            <a:br>
              <a:rPr lang="en-US" b="1" dirty="0">
                <a:solidFill>
                  <a:schemeClr val="tx1"/>
                </a:solidFill>
                <a:latin typeface="+mn-lt"/>
                <a:ea typeface="+mn-ea"/>
                <a:cs typeface="+mn-cs"/>
              </a:rPr>
            </a:br>
            <a:r>
              <a:rPr lang="en-US" b="1" dirty="0">
                <a:solidFill>
                  <a:schemeClr val="tx1"/>
                </a:solidFill>
                <a:latin typeface="+mn-lt"/>
                <a:ea typeface="+mn-ea"/>
                <a:cs typeface="+mn-cs"/>
              </a:rPr>
              <a:t>Jeffrey Altman </a:t>
            </a:r>
            <a:endParaRPr lang="en-US" dirty="0" smtClean="0"/>
          </a:p>
          <a:p>
            <a:endParaRPr lang="en-US" dirty="0"/>
          </a:p>
        </p:txBody>
      </p:sp>
      <p:pic>
        <p:nvPicPr>
          <p:cNvPr id="5" name="Picture 4"/>
          <p:cNvPicPr/>
          <p:nvPr/>
        </p:nvPicPr>
        <p:blipFill>
          <a:blip r:embed="rId2">
            <a:alphaModFix/>
            <a:extLst>
              <a:ext uri="{28A0092B-C50C-407E-A947-70E740481C1C}">
                <a14:useLocalDpi xmlns:a14="http://schemas.microsoft.com/office/drawing/2010/main" val="0"/>
              </a:ext>
            </a:extLst>
          </a:blip>
          <a:srcRect l="726" t="1503" b="-2"/>
          <a:stretch>
            <a:fillRect/>
          </a:stretch>
        </p:blipFill>
        <p:spPr bwMode="auto">
          <a:xfrm>
            <a:off x="914400" y="685800"/>
            <a:ext cx="7620000" cy="4507865"/>
          </a:xfrm>
          <a:prstGeom prst="rect">
            <a:avLst/>
          </a:prstGeom>
          <a:noFill/>
          <a:ln>
            <a:solidFill>
              <a:srgbClr val="090909"/>
            </a:solidFill>
          </a:ln>
          <a:extLst/>
        </p:spPr>
      </p:pic>
    </p:spTree>
    <p:extLst>
      <p:ext uri="{BB962C8B-B14F-4D97-AF65-F5344CB8AC3E}">
        <p14:creationId xmlns:p14="http://schemas.microsoft.com/office/powerpoint/2010/main" val="2440994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5486400" cy="533400"/>
          </a:xfrm>
        </p:spPr>
        <p:txBody>
          <a:bodyPr/>
          <a:lstStyle/>
          <a:p>
            <a:pPr algn="ctr"/>
            <a:r>
              <a:rPr lang="en-US" dirty="0" smtClean="0"/>
              <a:t>A Conservative Opinion</a:t>
            </a:r>
            <a:endParaRPr lang="en-US" dirty="0"/>
          </a:p>
        </p:txBody>
      </p:sp>
      <p:pic>
        <p:nvPicPr>
          <p:cNvPr id="5" name="Picture Placeholder 4" descr="WSJ Feb 2.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9259" b="-9259"/>
          <a:stretch/>
        </p:blipFill>
        <p:spPr>
          <a:xfrm>
            <a:off x="1828800" y="1752600"/>
            <a:ext cx="5486400" cy="1168400"/>
          </a:xfrm>
        </p:spPr>
      </p:pic>
      <p:sp>
        <p:nvSpPr>
          <p:cNvPr id="4" name="Text Placeholder 3"/>
          <p:cNvSpPr>
            <a:spLocks noGrp="1"/>
          </p:cNvSpPr>
          <p:nvPr>
            <p:ph type="body" sz="half" idx="2"/>
          </p:nvPr>
        </p:nvSpPr>
        <p:spPr>
          <a:xfrm>
            <a:off x="1792288" y="3505200"/>
            <a:ext cx="5486400" cy="2667000"/>
          </a:xfrm>
        </p:spPr>
        <p:txBody>
          <a:bodyPr/>
          <a:lstStyle/>
          <a:p>
            <a:pPr algn="just"/>
            <a:r>
              <a:rPr lang="en-US" dirty="0" smtClean="0"/>
              <a:t>Germany and Spain, however, despite their ambitious programs and subsidies are headed in the other direction. “</a:t>
            </a:r>
            <a:r>
              <a:rPr lang="en-US" dirty="0" smtClean="0">
                <a:solidFill>
                  <a:srgbClr val="FFFF00"/>
                </a:solidFill>
              </a:rPr>
              <a:t>Spain has racked up some $35 billion in debt—known as the ‘tariff deficit’—thanks to excessive renewable- energy subsidies. In Germany, renewable-energy subsidies are now costing German consumers and industry about $32 billion a year.</a:t>
            </a:r>
            <a:r>
              <a:rPr lang="en-US" dirty="0" smtClean="0"/>
              <a:t>” That speaks to the cost. How about GHG emissions? “</a:t>
            </a:r>
            <a:r>
              <a:rPr lang="en-US" dirty="0" smtClean="0">
                <a:solidFill>
                  <a:srgbClr val="FFFF00"/>
                </a:solidFill>
              </a:rPr>
              <a:t>Even though Germany has spent more than $100 billion subsidizing renewables since 2000, the country's coal use is rising, as are its carbon-dioxide emissions, according to the BP Statistical Review. And Germany's coal use may continue to grow as the country turns away from nuclear power.</a:t>
            </a:r>
            <a:r>
              <a:rPr lang="en-US" dirty="0" smtClean="0"/>
              <a:t>”</a:t>
            </a:r>
            <a:endParaRPr lang="en-US" dirty="0"/>
          </a:p>
        </p:txBody>
      </p:sp>
    </p:spTree>
    <p:extLst>
      <p:ext uri="{BB962C8B-B14F-4D97-AF65-F5344CB8AC3E}">
        <p14:creationId xmlns:p14="http://schemas.microsoft.com/office/powerpoint/2010/main" val="30436293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YT.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973" b="-6973"/>
          <a:stretch/>
        </p:blipFill>
        <p:spPr>
          <a:xfrm>
            <a:off x="1752600" y="622300"/>
            <a:ext cx="5486400" cy="3365500"/>
          </a:xfrm>
        </p:spPr>
      </p:pic>
      <p:sp>
        <p:nvSpPr>
          <p:cNvPr id="4" name="Text Placeholder 3"/>
          <p:cNvSpPr>
            <a:spLocks noGrp="1"/>
          </p:cNvSpPr>
          <p:nvPr>
            <p:ph type="body" sz="half" idx="2"/>
          </p:nvPr>
        </p:nvSpPr>
        <p:spPr>
          <a:xfrm>
            <a:off x="1792288" y="4114800"/>
            <a:ext cx="5486400" cy="2057400"/>
          </a:xfrm>
        </p:spPr>
        <p:txBody>
          <a:bodyPr/>
          <a:lstStyle/>
          <a:p>
            <a:r>
              <a:rPr lang="en-US" dirty="0" smtClean="0"/>
              <a:t>If that doesn’t convince you, then maybe this observation will: “</a:t>
            </a:r>
            <a:r>
              <a:rPr lang="en-US" dirty="0" smtClean="0">
                <a:solidFill>
                  <a:srgbClr val="FFFF00"/>
                </a:solidFill>
              </a:rPr>
              <a:t>Conventional energy providers have suffered devastating losses because of imbalances in the energy market caused by the heavily subsidized renewables. Several have demanded that the government compensate them for keeping unprofitable plants active in order to ensure stability on the market</a:t>
            </a:r>
            <a:r>
              <a:rPr lang="en-US" dirty="0" smtClean="0"/>
              <a:t>.” Yes, very familiar. And the upshot of Germany’s experiment?: “</a:t>
            </a:r>
            <a:r>
              <a:rPr lang="en-US" dirty="0" smtClean="0">
                <a:solidFill>
                  <a:srgbClr val="FFFF00"/>
                </a:solidFill>
              </a:rPr>
              <a:t>Germany is already the world’s largest miner of brown coal, and last year it produced </a:t>
            </a:r>
            <a:r>
              <a:rPr lang="en-US" b="1" dirty="0" smtClean="0">
                <a:solidFill>
                  <a:srgbClr val="FFFF00"/>
                </a:solidFill>
              </a:rPr>
              <a:t>more electricity from brown coal than any time since 1990</a:t>
            </a:r>
            <a:r>
              <a:rPr lang="en-US" b="1" dirty="0" smtClean="0"/>
              <a:t>.</a:t>
            </a:r>
            <a:r>
              <a:rPr lang="en-US" dirty="0" smtClean="0"/>
              <a:t>”</a:t>
            </a:r>
            <a:endParaRPr lang="en-US" dirty="0"/>
          </a:p>
        </p:txBody>
      </p:sp>
      <p:sp>
        <p:nvSpPr>
          <p:cNvPr id="6" name="TextBox 5"/>
          <p:cNvSpPr txBox="1"/>
          <p:nvPr/>
        </p:nvSpPr>
        <p:spPr>
          <a:xfrm>
            <a:off x="1905000" y="228600"/>
            <a:ext cx="5334000" cy="400110"/>
          </a:xfrm>
          <a:prstGeom prst="rect">
            <a:avLst/>
          </a:prstGeom>
          <a:noFill/>
        </p:spPr>
        <p:txBody>
          <a:bodyPr wrap="square" rtlCol="0">
            <a:spAutoFit/>
          </a:bodyPr>
          <a:lstStyle/>
          <a:p>
            <a:pPr algn="ctr"/>
            <a:r>
              <a:rPr lang="en-US" sz="2000" dirty="0" smtClean="0"/>
              <a:t>NEW YORK TIMES JANUARY 21, 2014</a:t>
            </a:r>
            <a:endParaRPr lang="en-US" sz="2000" dirty="0"/>
          </a:p>
        </p:txBody>
      </p:sp>
    </p:spTree>
    <p:extLst>
      <p:ext uri="{BB962C8B-B14F-4D97-AF65-F5344CB8AC3E}">
        <p14:creationId xmlns:p14="http://schemas.microsoft.com/office/powerpoint/2010/main" val="802640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486400" cy="566738"/>
          </a:xfrm>
        </p:spPr>
        <p:txBody>
          <a:bodyPr/>
          <a:lstStyle/>
          <a:p>
            <a:pPr algn="ctr"/>
            <a:r>
              <a:rPr lang="en-US" dirty="0" smtClean="0"/>
              <a:t>The Economist October 12 2013</a:t>
            </a:r>
            <a:endParaRPr lang="en-US" dirty="0"/>
          </a:p>
        </p:txBody>
      </p:sp>
      <p:pic>
        <p:nvPicPr>
          <p:cNvPr id="5" name="Picture Placeholder 4" descr="Economist.png"/>
          <p:cNvPicPr>
            <a:picLocks noGrp="1" noChangeAspect="1"/>
          </p:cNvPicPr>
          <p:nvPr>
            <p:ph type="pic" idx="1"/>
          </p:nvPr>
        </p:nvPicPr>
        <p:blipFill>
          <a:blip r:embed="rId2">
            <a:extLst>
              <a:ext uri="{28A0092B-C50C-407E-A947-70E740481C1C}">
                <a14:useLocalDpi xmlns:a14="http://schemas.microsoft.com/office/drawing/2010/main" val="0"/>
              </a:ext>
            </a:extLst>
          </a:blip>
          <a:srcRect l="-22806" r="-22806"/>
          <a:stretch>
            <a:fillRect/>
          </a:stretch>
        </p:blipFill>
        <p:spPr/>
      </p:pic>
      <p:sp>
        <p:nvSpPr>
          <p:cNvPr id="4" name="Text Placeholder 3"/>
          <p:cNvSpPr>
            <a:spLocks noGrp="1"/>
          </p:cNvSpPr>
          <p:nvPr>
            <p:ph type="body" sz="half" idx="2"/>
          </p:nvPr>
        </p:nvSpPr>
        <p:spPr>
          <a:xfrm>
            <a:off x="1792288" y="5029200"/>
            <a:ext cx="5486400" cy="804862"/>
          </a:xfrm>
        </p:spPr>
        <p:txBody>
          <a:bodyPr/>
          <a:lstStyle/>
          <a:p>
            <a:pPr algn="ctr"/>
            <a:r>
              <a:rPr lang="en-US" dirty="0" smtClean="0"/>
              <a:t>The market valuation of Germany’s generating companies has been cut in ½ due to the rapid decline in wholesale energy prices.</a:t>
            </a:r>
            <a:endParaRPr lang="en-US" dirty="0"/>
          </a:p>
        </p:txBody>
      </p:sp>
    </p:spTree>
    <p:extLst>
      <p:ext uri="{BB962C8B-B14F-4D97-AF65-F5344CB8AC3E}">
        <p14:creationId xmlns:p14="http://schemas.microsoft.com/office/powerpoint/2010/main" val="15052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Op Ed on the Economist Article</a:t>
            </a:r>
            <a:endParaRPr lang="en-US" dirty="0"/>
          </a:p>
        </p:txBody>
      </p:sp>
      <p:sp>
        <p:nvSpPr>
          <p:cNvPr id="6" name="TextBox 5"/>
          <p:cNvSpPr txBox="1"/>
          <p:nvPr/>
        </p:nvSpPr>
        <p:spPr>
          <a:xfrm>
            <a:off x="914400" y="2438400"/>
            <a:ext cx="7010400" cy="3139321"/>
          </a:xfrm>
          <a:prstGeom prst="rect">
            <a:avLst/>
          </a:prstGeom>
          <a:noFill/>
        </p:spPr>
        <p:txBody>
          <a:bodyPr wrap="square" rtlCol="0">
            <a:spAutoFit/>
          </a:bodyPr>
          <a:lstStyle/>
          <a:p>
            <a:r>
              <a:rPr lang="en-US" sz="1800" dirty="0" smtClean="0"/>
              <a:t>The story line has been repeated enough  … Basically, wholesale electricity prices take a depressing down-swing when solar and wind resources produce energy, reducing the margins for the thermal fleet owned and operated by the European utilities, cutting the utilities’ asset valuation and equity prices, reducing the utilities’ ability to attract capital and invest, causing even relatively new thermal power plants to be mothballed because the economics of continued operation are a clear money loser. The ancillary damages include reduced dividends to pension funds that historically sought stable returns from this sector. So the damage is not limited to the European utilities but a large class of investors as well.</a:t>
            </a:r>
            <a:endParaRPr lang="en-US" sz="1800" dirty="0"/>
          </a:p>
        </p:txBody>
      </p:sp>
    </p:spTree>
    <p:extLst>
      <p:ext uri="{BB962C8B-B14F-4D97-AF65-F5344CB8AC3E}">
        <p14:creationId xmlns:p14="http://schemas.microsoft.com/office/powerpoint/2010/main" val="3571924036"/>
      </p:ext>
    </p:extLst>
  </p:cSld>
  <p:clrMapOvr>
    <a:masterClrMapping/>
  </p:clrMapOvr>
</p:sld>
</file>

<file path=ppt/theme/theme1.xml><?xml version="1.0" encoding="utf-8"?>
<a:theme xmlns:a="http://schemas.openxmlformats.org/drawingml/2006/main" name="Blank Presentation">
  <a:themeElements>
    <a:clrScheme name="">
      <a:dk1>
        <a:srgbClr val="003366"/>
      </a:dk1>
      <a:lt1>
        <a:srgbClr val="FFFFFF"/>
      </a:lt1>
      <a:dk2>
        <a:srgbClr val="2C60A8"/>
      </a:dk2>
      <a:lt2>
        <a:srgbClr val="CCFFFF"/>
      </a:lt2>
      <a:accent1>
        <a:srgbClr val="3366CC"/>
      </a:accent1>
      <a:accent2>
        <a:srgbClr val="00B000"/>
      </a:accent2>
      <a:accent3>
        <a:srgbClr val="ACB6D1"/>
      </a:accent3>
      <a:accent4>
        <a:srgbClr val="DADADA"/>
      </a:accent4>
      <a:accent5>
        <a:srgbClr val="ADB8E2"/>
      </a:accent5>
      <a:accent6>
        <a:srgbClr val="009F00"/>
      </a:accent6>
      <a:hlink>
        <a:srgbClr val="66CCFF"/>
      </a:hlink>
      <a:folHlink>
        <a:srgbClr val="FFE701"/>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764</TotalTime>
  <Words>996</Words>
  <Application>Microsoft Macintosh PowerPoint</Application>
  <PresentationFormat>On-screen Show (4:3)</PresentationFormat>
  <Paragraphs>43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WSJ March 2, 2014</vt:lpstr>
      <vt:lpstr>Blog Article and Dialogue</vt:lpstr>
      <vt:lpstr>Quora Blog on Germany’s Energy Policy</vt:lpstr>
      <vt:lpstr>THE LAW OF UNINTENDED CONSEQUENCES </vt:lpstr>
      <vt:lpstr>A Conservative Opinion</vt:lpstr>
      <vt:lpstr>PowerPoint Presentation</vt:lpstr>
      <vt:lpstr>The Economist October 12 2013</vt:lpstr>
      <vt:lpstr>My Op Ed on the Economist Article</vt:lpstr>
      <vt:lpstr>Macquarie Research January 2013</vt:lpstr>
      <vt:lpstr>Reuters September 12, 2013</vt:lpstr>
      <vt:lpstr>Der Spiegel  September 4, 2013</vt:lpstr>
      <vt:lpstr>Bloomberg News September 10, 2013</vt:lpstr>
      <vt:lpstr>POWER Magazine Editorial  June 3, 2013</vt:lpstr>
      <vt:lpstr>PowerPoint Presentation</vt:lpstr>
      <vt:lpstr>Off Ramps and Saviors (?)</vt:lpstr>
    </vt:vector>
  </TitlesOfParts>
  <Company>Foothill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Intermediaries</dc:title>
  <dc:creator>Gary Ackerman</dc:creator>
  <cp:lastModifiedBy>Gary Ackerman</cp:lastModifiedBy>
  <cp:revision>24</cp:revision>
  <dcterms:created xsi:type="dcterms:W3CDTF">2006-10-29T20:03:12Z</dcterms:created>
  <dcterms:modified xsi:type="dcterms:W3CDTF">2014-03-17T18:01:33Z</dcterms:modified>
</cp:coreProperties>
</file>