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  <p:sldMasterId id="2147483660" r:id="rId7"/>
  </p:sldMasterIdLst>
  <p:notesMasterIdLst>
    <p:notesMasterId r:id="rId19"/>
  </p:notesMasterIdLst>
  <p:sldIdLst>
    <p:sldId id="256" r:id="rId8"/>
    <p:sldId id="261" r:id="rId9"/>
    <p:sldId id="262" r:id="rId10"/>
    <p:sldId id="266" r:id="rId11"/>
    <p:sldId id="264" r:id="rId12"/>
    <p:sldId id="270" r:id="rId13"/>
    <p:sldId id="269" r:id="rId14"/>
    <p:sldId id="272" r:id="rId15"/>
    <p:sldId id="273" r:id="rId16"/>
    <p:sldId id="267" r:id="rId17"/>
    <p:sldId id="258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9D"/>
    <a:srgbClr val="E57B11"/>
    <a:srgbClr val="7DA3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01" autoAdjust="0"/>
    <p:restoredTop sz="87836" autoAdjust="0"/>
  </p:normalViewPr>
  <p:slideViewPr>
    <p:cSldViewPr snapToGrid="0">
      <p:cViewPr varScale="1">
        <p:scale>
          <a:sx n="82" d="100"/>
          <a:sy n="82" d="100"/>
        </p:scale>
        <p:origin x="-130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rmackm\Documents\PANC\SummaryLoadandResourceScenariosinExcelv1c_MB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'1 Trajectory'!$D$54</c:f>
              <c:strCache>
                <c:ptCount val="1"/>
                <c:pt idx="0">
                  <c:v>CPUC PRM</c:v>
                </c:pt>
              </c:strCache>
            </c:strRef>
          </c:tx>
          <c:marker>
            <c:symbol val="none"/>
          </c:marker>
          <c:xVal>
            <c:numRef>
              <c:f>'1 Trajectory'!$E$53:$Y$53</c:f>
              <c:numCache>
                <c:formatCode>General</c:formatCode>
                <c:ptCount val="2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  <c:pt idx="15">
                  <c:v>2029</c:v>
                </c:pt>
                <c:pt idx="16">
                  <c:v>2030</c:v>
                </c:pt>
                <c:pt idx="17">
                  <c:v>2031</c:v>
                </c:pt>
                <c:pt idx="18">
                  <c:v>2032</c:v>
                </c:pt>
                <c:pt idx="19">
                  <c:v>2033</c:v>
                </c:pt>
                <c:pt idx="20">
                  <c:v>2034</c:v>
                </c:pt>
              </c:numCache>
            </c:numRef>
          </c:xVal>
          <c:yVal>
            <c:numRef>
              <c:f>'1 Trajectory'!$E$54:$Y$54</c:f>
              <c:numCache>
                <c:formatCode>0%</c:formatCode>
                <c:ptCount val="21"/>
                <c:pt idx="0">
                  <c:v>1.3529439331095587</c:v>
                </c:pt>
                <c:pt idx="1">
                  <c:v>1.3573240464132039</c:v>
                </c:pt>
                <c:pt idx="2">
                  <c:v>1.3885526800135244</c:v>
                </c:pt>
                <c:pt idx="3">
                  <c:v>1.2938709889684084</c:v>
                </c:pt>
                <c:pt idx="4">
                  <c:v>1.2789987586549056</c:v>
                </c:pt>
                <c:pt idx="5">
                  <c:v>1.3219873527722552</c:v>
                </c:pt>
                <c:pt idx="6">
                  <c:v>1.2089138152156109</c:v>
                </c:pt>
                <c:pt idx="7">
                  <c:v>1.2072089695671069</c:v>
                </c:pt>
                <c:pt idx="8">
                  <c:v>1.2062694833820138</c:v>
                </c:pt>
                <c:pt idx="9">
                  <c:v>1.2085733181080991</c:v>
                </c:pt>
                <c:pt idx="10">
                  <c:v>1.21000060259702</c:v>
                </c:pt>
                <c:pt idx="11">
                  <c:v>1.1999464137345488</c:v>
                </c:pt>
                <c:pt idx="12">
                  <c:v>1.1934974321375444</c:v>
                </c:pt>
                <c:pt idx="13">
                  <c:v>1.1761221999849214</c:v>
                </c:pt>
                <c:pt idx="14">
                  <c:v>1.1707109235573108</c:v>
                </c:pt>
                <c:pt idx="15">
                  <c:v>1.1540041893491153</c:v>
                </c:pt>
                <c:pt idx="16">
                  <c:v>1.1419170505400242</c:v>
                </c:pt>
                <c:pt idx="17">
                  <c:v>1.1344905811505073</c:v>
                </c:pt>
                <c:pt idx="18">
                  <c:v>1.1312637700804988</c:v>
                </c:pt>
                <c:pt idx="19">
                  <c:v>1.1280516895234327</c:v>
                </c:pt>
                <c:pt idx="20">
                  <c:v>1.1240892878493207</c:v>
                </c:pt>
              </c:numCache>
            </c:numRef>
          </c:yVal>
          <c:smooth val="1"/>
        </c:ser>
        <c:ser>
          <c:idx val="5"/>
          <c:order val="1"/>
          <c:tx>
            <c:strRef>
              <c:f>'1 Trajectory'!$D$59</c:f>
              <c:strCache>
                <c:ptCount val="1"/>
                <c:pt idx="0">
                  <c:v>less solar</c:v>
                </c:pt>
              </c:strCache>
            </c:strRef>
          </c:tx>
          <c:marker>
            <c:symbol val="none"/>
          </c:marker>
          <c:xVal>
            <c:numRef>
              <c:f>'1 Trajectory'!$E$53:$Y$53</c:f>
              <c:numCache>
                <c:formatCode>General</c:formatCode>
                <c:ptCount val="2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  <c:pt idx="15">
                  <c:v>2029</c:v>
                </c:pt>
                <c:pt idx="16">
                  <c:v>2030</c:v>
                </c:pt>
                <c:pt idx="17">
                  <c:v>2031</c:v>
                </c:pt>
                <c:pt idx="18">
                  <c:v>2032</c:v>
                </c:pt>
                <c:pt idx="19">
                  <c:v>2033</c:v>
                </c:pt>
                <c:pt idx="20">
                  <c:v>2034</c:v>
                </c:pt>
              </c:numCache>
            </c:numRef>
          </c:xVal>
          <c:yVal>
            <c:numRef>
              <c:f>'1 Trajectory'!$E$59:$Y$59</c:f>
              <c:numCache>
                <c:formatCode>0%</c:formatCode>
                <c:ptCount val="21"/>
                <c:pt idx="0">
                  <c:v>1.3369795704411016</c:v>
                </c:pt>
                <c:pt idx="1">
                  <c:v>1.3254210151779904</c:v>
                </c:pt>
                <c:pt idx="2">
                  <c:v>1.3379836014174376</c:v>
                </c:pt>
                <c:pt idx="3">
                  <c:v>1.2412973508917824</c:v>
                </c:pt>
                <c:pt idx="4">
                  <c:v>1.2256013554421459</c:v>
                </c:pt>
                <c:pt idx="5">
                  <c:v>1.2517989203684696</c:v>
                </c:pt>
                <c:pt idx="6">
                  <c:v>1.1336223599247488</c:v>
                </c:pt>
                <c:pt idx="7">
                  <c:v>1.1314792888333332</c:v>
                </c:pt>
                <c:pt idx="8">
                  <c:v>1.1299696709780676</c:v>
                </c:pt>
                <c:pt idx="9">
                  <c:v>1.1312726597987588</c:v>
                </c:pt>
                <c:pt idx="10">
                  <c:v>1.1326782254070966</c:v>
                </c:pt>
                <c:pt idx="11">
                  <c:v>1.122147929144288</c:v>
                </c:pt>
                <c:pt idx="12">
                  <c:v>1.1152275866053059</c:v>
                </c:pt>
                <c:pt idx="13">
                  <c:v>1.0973857107271163</c:v>
                </c:pt>
                <c:pt idx="14">
                  <c:v>1.0915124787022694</c:v>
                </c:pt>
                <c:pt idx="15">
                  <c:v>1.0743484480902064</c:v>
                </c:pt>
                <c:pt idx="16">
                  <c:v>1.0618086432880294</c:v>
                </c:pt>
                <c:pt idx="17">
                  <c:v>1.0539341096852552</c:v>
                </c:pt>
                <c:pt idx="18">
                  <c:v>1.0502638077017632</c:v>
                </c:pt>
                <c:pt idx="19">
                  <c:v>1.0466127812010932</c:v>
                </c:pt>
                <c:pt idx="20">
                  <c:v>1.0422159503727964</c:v>
                </c:pt>
              </c:numCache>
            </c:numRef>
          </c:yVal>
          <c:smooth val="1"/>
        </c:ser>
        <c:ser>
          <c:idx val="6"/>
          <c:order val="2"/>
          <c:tx>
            <c:strRef>
              <c:f>'1 Trajectory'!$D$60</c:f>
              <c:strCache>
                <c:ptCount val="1"/>
                <c:pt idx="0">
                  <c:v>less 1 GW imports</c:v>
                </c:pt>
              </c:strCache>
            </c:strRef>
          </c:tx>
          <c:marker>
            <c:symbol val="none"/>
          </c:marker>
          <c:xVal>
            <c:numRef>
              <c:f>'1 Trajectory'!$E$53:$Y$53</c:f>
              <c:numCache>
                <c:formatCode>General</c:formatCode>
                <c:ptCount val="2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  <c:pt idx="15">
                  <c:v>2029</c:v>
                </c:pt>
                <c:pt idx="16">
                  <c:v>2030</c:v>
                </c:pt>
                <c:pt idx="17">
                  <c:v>2031</c:v>
                </c:pt>
                <c:pt idx="18">
                  <c:v>2032</c:v>
                </c:pt>
                <c:pt idx="19">
                  <c:v>2033</c:v>
                </c:pt>
                <c:pt idx="20">
                  <c:v>2034</c:v>
                </c:pt>
              </c:numCache>
            </c:numRef>
          </c:xVal>
          <c:yVal>
            <c:numRef>
              <c:f>'1 Trajectory'!$E$60:$Y$60</c:f>
              <c:numCache>
                <c:formatCode>0%</c:formatCode>
                <c:ptCount val="21"/>
                <c:pt idx="0">
                  <c:v>1.3166893840335208</c:v>
                </c:pt>
                <c:pt idx="1">
                  <c:v>1.305337532511806</c:v>
                </c:pt>
                <c:pt idx="2">
                  <c:v>1.3179352675599914</c:v>
                </c:pt>
                <c:pt idx="3">
                  <c:v>1.221309751946259</c:v>
                </c:pt>
                <c:pt idx="4">
                  <c:v>1.2057015920997105</c:v>
                </c:pt>
                <c:pt idx="5">
                  <c:v>1.2320033759024767</c:v>
                </c:pt>
                <c:pt idx="6">
                  <c:v>1.1139407824497711</c:v>
                </c:pt>
                <c:pt idx="7">
                  <c:v>1.111878169239896</c:v>
                </c:pt>
                <c:pt idx="8">
                  <c:v>1.1104286328488659</c:v>
                </c:pt>
                <c:pt idx="9">
                  <c:v>1.1117473991287969</c:v>
                </c:pt>
                <c:pt idx="10">
                  <c:v>1.1131474787967286</c:v>
                </c:pt>
                <c:pt idx="11">
                  <c:v>1.1026915452642609</c:v>
                </c:pt>
                <c:pt idx="12">
                  <c:v>1.0958452823217604</c:v>
                </c:pt>
                <c:pt idx="13">
                  <c:v>1.0780772039842168</c:v>
                </c:pt>
                <c:pt idx="14">
                  <c:v>1.0722774885180992</c:v>
                </c:pt>
                <c:pt idx="15">
                  <c:v>1.0551866945526789</c:v>
                </c:pt>
                <c:pt idx="16">
                  <c:v>1.0427198475508155</c:v>
                </c:pt>
                <c:pt idx="17">
                  <c:v>1.0349179939637241</c:v>
                </c:pt>
                <c:pt idx="18">
                  <c:v>1.031320095268941</c:v>
                </c:pt>
                <c:pt idx="19">
                  <c:v>1.0277411963836358</c:v>
                </c:pt>
                <c:pt idx="20">
                  <c:v>1.0234162185469773</c:v>
                </c:pt>
              </c:numCache>
            </c:numRef>
          </c:yVal>
          <c:smooth val="1"/>
        </c:ser>
        <c:ser>
          <c:idx val="7"/>
          <c:order val="3"/>
          <c:tx>
            <c:strRef>
              <c:f>'1 Trajectory'!$D$61</c:f>
              <c:strCache>
                <c:ptCount val="1"/>
                <c:pt idx="0">
                  <c:v>less DR</c:v>
                </c:pt>
              </c:strCache>
            </c:strRef>
          </c:tx>
          <c:marker>
            <c:symbol val="none"/>
          </c:marker>
          <c:xVal>
            <c:numRef>
              <c:f>'1 Trajectory'!$E$53:$Y$53</c:f>
              <c:numCache>
                <c:formatCode>General</c:formatCode>
                <c:ptCount val="2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  <c:pt idx="15">
                  <c:v>2029</c:v>
                </c:pt>
                <c:pt idx="16">
                  <c:v>2030</c:v>
                </c:pt>
                <c:pt idx="17">
                  <c:v>2031</c:v>
                </c:pt>
                <c:pt idx="18">
                  <c:v>2032</c:v>
                </c:pt>
                <c:pt idx="19">
                  <c:v>2033</c:v>
                </c:pt>
                <c:pt idx="20">
                  <c:v>2034</c:v>
                </c:pt>
              </c:numCache>
            </c:numRef>
          </c:xVal>
          <c:yVal>
            <c:numRef>
              <c:f>'1 Trajectory'!$E$61:$Y$61</c:f>
              <c:numCache>
                <c:formatCode>0%</c:formatCode>
                <c:ptCount val="21"/>
                <c:pt idx="0">
                  <c:v>1.2935163311836384</c:v>
                </c:pt>
                <c:pt idx="1">
                  <c:v>1.2819681950305226</c:v>
                </c:pt>
                <c:pt idx="2">
                  <c:v>1.294536459925582</c:v>
                </c:pt>
                <c:pt idx="3">
                  <c:v>1.1979467509946606</c:v>
                </c:pt>
                <c:pt idx="4">
                  <c:v>1.1824296186105672</c:v>
                </c:pt>
                <c:pt idx="5">
                  <c:v>1.2088301214139168</c:v>
                </c:pt>
                <c:pt idx="6">
                  <c:v>1.0908779136727851</c:v>
                </c:pt>
                <c:pt idx="7">
                  <c:v>1.0889095809933405</c:v>
                </c:pt>
                <c:pt idx="8">
                  <c:v>1.0874961535288648</c:v>
                </c:pt>
                <c:pt idx="9">
                  <c:v>1.0888105909670174</c:v>
                </c:pt>
                <c:pt idx="10">
                  <c:v>1.090204226164639</c:v>
                </c:pt>
                <c:pt idx="11">
                  <c:v>1.0798356483765605</c:v>
                </c:pt>
                <c:pt idx="12">
                  <c:v>1.0730764085740794</c:v>
                </c:pt>
                <c:pt idx="13">
                  <c:v>1.0553950220385671</c:v>
                </c:pt>
                <c:pt idx="14">
                  <c:v>1.0496816682980514</c:v>
                </c:pt>
                <c:pt idx="15">
                  <c:v>1.0326769072385602</c:v>
                </c:pt>
                <c:pt idx="16">
                  <c:v>1.0202957655749241</c:v>
                </c:pt>
                <c:pt idx="17">
                  <c:v>1.0125792910055622</c:v>
                </c:pt>
                <c:pt idx="18">
                  <c:v>1.0090664462504662</c:v>
                </c:pt>
                <c:pt idx="19">
                  <c:v>1.0055722774645308</c:v>
                </c:pt>
                <c:pt idx="20">
                  <c:v>1.001331707119937</c:v>
                </c:pt>
              </c:numCache>
            </c:numRef>
          </c:yVal>
          <c:smooth val="1"/>
        </c:ser>
        <c:ser>
          <c:idx val="1"/>
          <c:order val="4"/>
          <c:tx>
            <c:strRef>
              <c:f>'1 Trajectory'!$D$62</c:f>
              <c:strCache>
                <c:ptCount val="1"/>
                <c:pt idx="0">
                  <c:v>less AA-EE</c:v>
                </c:pt>
              </c:strCache>
            </c:strRef>
          </c:tx>
          <c:marker>
            <c:symbol val="none"/>
          </c:marker>
          <c:xVal>
            <c:numRef>
              <c:f>'1 Trajectory'!$E$53:$Y$53</c:f>
              <c:numCache>
                <c:formatCode>General</c:formatCode>
                <c:ptCount val="2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  <c:pt idx="15">
                  <c:v>2029</c:v>
                </c:pt>
                <c:pt idx="16">
                  <c:v>2030</c:v>
                </c:pt>
                <c:pt idx="17">
                  <c:v>2031</c:v>
                </c:pt>
                <c:pt idx="18">
                  <c:v>2032</c:v>
                </c:pt>
                <c:pt idx="19">
                  <c:v>2033</c:v>
                </c:pt>
                <c:pt idx="20">
                  <c:v>2034</c:v>
                </c:pt>
              </c:numCache>
            </c:numRef>
          </c:xVal>
          <c:yVal>
            <c:numRef>
              <c:f>'1 Trajectory'!$E$62:$Y$62</c:f>
              <c:numCache>
                <c:formatCode>0%</c:formatCode>
                <c:ptCount val="21"/>
                <c:pt idx="0">
                  <c:v>1.2903239101686654</c:v>
                </c:pt>
                <c:pt idx="1">
                  <c:v>1.2699727684862037</c:v>
                </c:pt>
                <c:pt idx="2">
                  <c:v>1.272191320114078</c:v>
                </c:pt>
                <c:pt idx="3">
                  <c:v>1.1660497340834142</c:v>
                </c:pt>
                <c:pt idx="4">
                  <c:v>1.141511277074335</c:v>
                </c:pt>
                <c:pt idx="5">
                  <c:v>1.1592838660697262</c:v>
                </c:pt>
                <c:pt idx="6">
                  <c:v>1.0335288148269346</c:v>
                </c:pt>
                <c:pt idx="7">
                  <c:v>1.0230997798918804</c:v>
                </c:pt>
                <c:pt idx="8">
                  <c:v>1.0128811253722887</c:v>
                </c:pt>
                <c:pt idx="9">
                  <c:v>1.0043435950629782</c:v>
                </c:pt>
                <c:pt idx="10">
                  <c:v>0.99565592718242235</c:v>
                </c:pt>
                <c:pt idx="11">
                  <c:v>1.0798356483765605</c:v>
                </c:pt>
                <c:pt idx="12">
                  <c:v>1.0730764085740794</c:v>
                </c:pt>
                <c:pt idx="13">
                  <c:v>1.0553950220385671</c:v>
                </c:pt>
                <c:pt idx="14">
                  <c:v>1.0496816682980514</c:v>
                </c:pt>
                <c:pt idx="15">
                  <c:v>1.0326769072385602</c:v>
                </c:pt>
                <c:pt idx="16">
                  <c:v>1.0202957655749241</c:v>
                </c:pt>
                <c:pt idx="17">
                  <c:v>1.0125792910055622</c:v>
                </c:pt>
                <c:pt idx="18">
                  <c:v>1.0090664462504662</c:v>
                </c:pt>
                <c:pt idx="19">
                  <c:v>1.0055722774645308</c:v>
                </c:pt>
                <c:pt idx="20">
                  <c:v>1.001331707119937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027776"/>
        <c:axId val="36033664"/>
      </c:scatterChart>
      <c:valAx>
        <c:axId val="36027776"/>
        <c:scaling>
          <c:orientation val="minMax"/>
          <c:max val="2024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6033664"/>
        <c:crosses val="autoZero"/>
        <c:crossBetween val="midCat"/>
      </c:valAx>
      <c:valAx>
        <c:axId val="36033664"/>
        <c:scaling>
          <c:orientation val="minMax"/>
          <c:min val="0.8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602777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93A4DC-894D-4268-B813-31219038CEF3}" type="datetimeFigureOut">
              <a:rPr lang="en-US"/>
              <a:pPr>
                <a:defRPr/>
              </a:pPr>
              <a:t>5/16/2014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B8F213-9F88-429D-B2D8-1640ACE11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257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http://www.cpuc.ca.gov/NR/rdonlyres/94E0D083-C122-4C43-A2D2-B122D7D48DDD/0/2012RAReportFinal.pdf</a:t>
            </a:r>
          </a:p>
          <a:p>
            <a:endParaRPr lang="en-US" dirty="0" smtClean="0"/>
          </a:p>
          <a:p>
            <a:r>
              <a:rPr lang="en-US" dirty="0" smtClean="0"/>
              <a:t>1 year strip at average prices yields about $31/kW-year.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8F213-9F88-429D-B2D8-1640ACE11AD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87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http://www.caiso.com/Documents/FlexRAPresentation_%20CPUC_Workshop03-20-2013FinalUpdated20PercentTracking.pdf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8F213-9F88-429D-B2D8-1640ACE11A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9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http://www.caiso.com/Documents/2013AnnualReport-MarketIssue-Performance.pdf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8F213-9F88-429D-B2D8-1640ACE11AD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77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with ED trajectory</a:t>
            </a:r>
            <a:r>
              <a:rPr lang="en-US" baseline="0" dirty="0" smtClean="0"/>
              <a:t> scenario.</a:t>
            </a:r>
          </a:p>
          <a:p>
            <a:r>
              <a:rPr lang="en-US" dirty="0" smtClean="0"/>
              <a:t>Assume</a:t>
            </a:r>
            <a:r>
              <a:rPr lang="en-US" baseline="0" dirty="0" smtClean="0"/>
              <a:t> all incremental renewables are PV.</a:t>
            </a:r>
          </a:p>
          <a:p>
            <a:r>
              <a:rPr lang="en-US" baseline="0" dirty="0" smtClean="0"/>
              <a:t>Reduce solar NQC by 2/3.</a:t>
            </a:r>
          </a:p>
          <a:p>
            <a:r>
              <a:rPr lang="en-US" baseline="0" dirty="0" smtClean="0"/>
              <a:t>Assume that half of current supply-side DR doesn’t count for RA after bifurcation.</a:t>
            </a:r>
          </a:p>
          <a:p>
            <a:r>
              <a:rPr lang="en-US" baseline="0" smtClean="0"/>
              <a:t>Discount all AA-EE.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8F213-9F88-429D-B2D8-1640ACE11AD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4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19596" y="2157243"/>
            <a:ext cx="3577717" cy="2841625"/>
          </a:xfr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266177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spcBef>
                <a:spcPts val="0"/>
              </a:spcBef>
              <a:buClr>
                <a:srgbClr val="00659D"/>
              </a:buClr>
              <a:defRPr sz="1800"/>
            </a:lvl1pPr>
            <a:lvl2pPr>
              <a:spcBef>
                <a:spcPts val="0"/>
              </a:spcBef>
              <a:buClr>
                <a:srgbClr val="00659D"/>
              </a:buClr>
              <a:defRPr sz="1600"/>
            </a:lvl2pPr>
            <a:lvl3pPr>
              <a:spcBef>
                <a:spcPts val="0"/>
              </a:spcBef>
              <a:buClr>
                <a:srgbClr val="00659D"/>
              </a:buClr>
              <a:defRPr sz="1400"/>
            </a:lvl3pPr>
            <a:lvl4pPr>
              <a:spcBef>
                <a:spcPts val="0"/>
              </a:spcBef>
              <a:buClr>
                <a:srgbClr val="00659D"/>
              </a:buClr>
              <a:defRPr sz="1400"/>
            </a:lvl4pPr>
            <a:lvl5pPr>
              <a:spcBef>
                <a:spcPts val="0"/>
              </a:spcBef>
              <a:buClr>
                <a:srgbClr val="00659D"/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6369E-6ECE-45BB-B0FE-3562828F6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6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spcBef>
                <a:spcPts val="0"/>
              </a:spcBef>
              <a:buClr>
                <a:srgbClr val="00659D"/>
              </a:buClr>
              <a:defRPr sz="1800"/>
            </a:lvl1pPr>
            <a:lvl2pPr>
              <a:spcBef>
                <a:spcPts val="0"/>
              </a:spcBef>
              <a:buClr>
                <a:srgbClr val="00659D"/>
              </a:buClr>
              <a:defRPr sz="1600"/>
            </a:lvl2pPr>
            <a:lvl3pPr>
              <a:spcBef>
                <a:spcPts val="0"/>
              </a:spcBef>
              <a:buClr>
                <a:srgbClr val="00659D"/>
              </a:buClr>
              <a:defRPr sz="1400"/>
            </a:lvl3pPr>
            <a:lvl4pPr>
              <a:spcBef>
                <a:spcPts val="0"/>
              </a:spcBef>
              <a:buClr>
                <a:srgbClr val="00659D"/>
              </a:buClr>
              <a:defRPr sz="1400"/>
            </a:lvl4pPr>
            <a:lvl5pPr>
              <a:spcBef>
                <a:spcPts val="0"/>
              </a:spcBef>
              <a:buClr>
                <a:srgbClr val="00659D"/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86BB2-EDE4-4ED3-8833-4D9469753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3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66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891" y="1218460"/>
            <a:ext cx="8229600" cy="4525963"/>
          </a:xfrm>
        </p:spPr>
        <p:txBody>
          <a:bodyPr/>
          <a:lstStyle>
            <a:lvl1pPr marL="168275" indent="-168275">
              <a:spcBef>
                <a:spcPts val="1200"/>
              </a:spcBef>
              <a:buClr>
                <a:srgbClr val="00659D"/>
              </a:buClr>
              <a:defRPr sz="1600"/>
            </a:lvl1pPr>
            <a:lvl2pPr marL="568325" indent="-227013">
              <a:spcBef>
                <a:spcPts val="0"/>
              </a:spcBef>
              <a:buClr>
                <a:srgbClr val="00659D"/>
              </a:buClr>
              <a:defRPr sz="1600"/>
            </a:lvl2pPr>
            <a:lvl3pPr marL="1082675" indent="-168275">
              <a:spcBef>
                <a:spcPts val="0"/>
              </a:spcBef>
              <a:buClr>
                <a:srgbClr val="00659D"/>
              </a:buClr>
              <a:defRPr sz="1600"/>
            </a:lvl3pPr>
            <a:lvl4pPr marL="1544638" indent="-173038">
              <a:spcBef>
                <a:spcPts val="0"/>
              </a:spcBef>
              <a:buClr>
                <a:srgbClr val="00659D"/>
              </a:buClr>
              <a:defRPr sz="1600"/>
            </a:lvl4pPr>
            <a:lvl5pPr marL="1997075" indent="-168275">
              <a:spcBef>
                <a:spcPts val="0"/>
              </a:spcBef>
              <a:buClr>
                <a:srgbClr val="00659D"/>
              </a:buCl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B8B98-D2D1-4B8B-A250-22D5B9394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9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D062B-C51D-4FAA-A653-10296D74D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0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spcBef>
                <a:spcPts val="0"/>
              </a:spcBef>
              <a:buClr>
                <a:srgbClr val="00659D"/>
              </a:buClr>
              <a:defRPr sz="1800"/>
            </a:lvl1pPr>
            <a:lvl2pPr>
              <a:spcBef>
                <a:spcPts val="0"/>
              </a:spcBef>
              <a:buClr>
                <a:srgbClr val="00659D"/>
              </a:buClr>
              <a:defRPr sz="1600"/>
            </a:lvl2pPr>
            <a:lvl3pPr>
              <a:spcBef>
                <a:spcPts val="0"/>
              </a:spcBef>
              <a:buClr>
                <a:srgbClr val="00659D"/>
              </a:buClr>
              <a:defRPr sz="1400"/>
            </a:lvl3pPr>
            <a:lvl4pPr>
              <a:spcBef>
                <a:spcPts val="0"/>
              </a:spcBef>
              <a:buClr>
                <a:srgbClr val="00659D"/>
              </a:buClr>
              <a:defRPr sz="1400"/>
            </a:lvl4pPr>
            <a:lvl5pPr>
              <a:spcBef>
                <a:spcPts val="0"/>
              </a:spcBef>
              <a:buClr>
                <a:srgbClr val="00659D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spcBef>
                <a:spcPts val="0"/>
              </a:spcBef>
              <a:buClr>
                <a:srgbClr val="00659D"/>
              </a:buClr>
              <a:defRPr sz="1800"/>
            </a:lvl1pPr>
            <a:lvl2pPr>
              <a:spcBef>
                <a:spcPts val="0"/>
              </a:spcBef>
              <a:buClr>
                <a:srgbClr val="00659D"/>
              </a:buClr>
              <a:defRPr sz="1600"/>
            </a:lvl2pPr>
            <a:lvl3pPr>
              <a:spcBef>
                <a:spcPts val="0"/>
              </a:spcBef>
              <a:buClr>
                <a:srgbClr val="00659D"/>
              </a:buClr>
              <a:defRPr sz="1400"/>
            </a:lvl3pPr>
            <a:lvl4pPr>
              <a:spcBef>
                <a:spcPts val="0"/>
              </a:spcBef>
              <a:buClr>
                <a:srgbClr val="00659D"/>
              </a:buClr>
              <a:defRPr sz="1400"/>
            </a:lvl4pPr>
            <a:lvl5pPr>
              <a:spcBef>
                <a:spcPts val="0"/>
              </a:spcBef>
              <a:buClr>
                <a:srgbClr val="00659D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8F4B5-B3CB-437A-ACDB-013DABAC3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3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0"/>
              </a:spcBef>
              <a:buClr>
                <a:srgbClr val="00659D"/>
              </a:buClr>
              <a:defRPr sz="1800"/>
            </a:lvl1pPr>
            <a:lvl2pPr>
              <a:spcBef>
                <a:spcPts val="0"/>
              </a:spcBef>
              <a:buClr>
                <a:srgbClr val="00659D"/>
              </a:buClr>
              <a:defRPr sz="1600"/>
            </a:lvl2pPr>
            <a:lvl3pPr>
              <a:spcBef>
                <a:spcPts val="0"/>
              </a:spcBef>
              <a:buClr>
                <a:srgbClr val="00659D"/>
              </a:buClr>
              <a:defRPr sz="1400"/>
            </a:lvl3pPr>
            <a:lvl4pPr>
              <a:spcBef>
                <a:spcPts val="0"/>
              </a:spcBef>
              <a:buClr>
                <a:srgbClr val="00659D"/>
              </a:buClr>
              <a:defRPr sz="1400"/>
            </a:lvl4pPr>
            <a:lvl5pPr>
              <a:spcBef>
                <a:spcPts val="0"/>
              </a:spcBef>
              <a:buClr>
                <a:srgbClr val="00659D"/>
              </a:buCl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0"/>
              </a:spcBef>
              <a:buClr>
                <a:srgbClr val="00659D"/>
              </a:buClr>
              <a:defRPr sz="1800"/>
            </a:lvl1pPr>
            <a:lvl2pPr>
              <a:spcBef>
                <a:spcPts val="0"/>
              </a:spcBef>
              <a:buClr>
                <a:srgbClr val="00659D"/>
              </a:buClr>
              <a:defRPr sz="1600"/>
            </a:lvl2pPr>
            <a:lvl3pPr>
              <a:spcBef>
                <a:spcPts val="0"/>
              </a:spcBef>
              <a:buClr>
                <a:srgbClr val="00659D"/>
              </a:buClr>
              <a:defRPr sz="1400"/>
            </a:lvl3pPr>
            <a:lvl4pPr>
              <a:spcBef>
                <a:spcPts val="0"/>
              </a:spcBef>
              <a:buClr>
                <a:srgbClr val="00659D"/>
              </a:buClr>
              <a:defRPr sz="1400"/>
            </a:lvl4pPr>
            <a:lvl5pPr>
              <a:spcBef>
                <a:spcPts val="0"/>
              </a:spcBef>
              <a:buClr>
                <a:srgbClr val="00659D"/>
              </a:buCl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A3BD5-7DE3-4CD3-9F45-597F3D692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2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D603A-DD78-43E3-8C64-B6501A0D2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25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90BAB-CCDC-4A33-9B8B-0FABBD5BB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20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spcBef>
                <a:spcPts val="0"/>
              </a:spcBef>
              <a:buClr>
                <a:srgbClr val="00659D"/>
              </a:buClr>
              <a:defRPr sz="1800"/>
            </a:lvl1pPr>
            <a:lvl2pPr>
              <a:spcBef>
                <a:spcPts val="0"/>
              </a:spcBef>
              <a:buClr>
                <a:srgbClr val="00659D"/>
              </a:buClr>
              <a:defRPr sz="1600"/>
            </a:lvl2pPr>
            <a:lvl3pPr>
              <a:spcBef>
                <a:spcPts val="0"/>
              </a:spcBef>
              <a:buClr>
                <a:srgbClr val="00659D"/>
              </a:buClr>
              <a:defRPr sz="1400"/>
            </a:lvl3pPr>
            <a:lvl4pPr>
              <a:spcBef>
                <a:spcPts val="0"/>
              </a:spcBef>
              <a:buClr>
                <a:srgbClr val="00659D"/>
              </a:buClr>
              <a:defRPr sz="1400"/>
            </a:lvl4pPr>
            <a:lvl5pPr>
              <a:spcBef>
                <a:spcPts val="0"/>
              </a:spcBef>
              <a:buClr>
                <a:srgbClr val="00659D"/>
              </a:buCl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DDF99-C718-4080-996C-B3AFF6A22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1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03088" y="1024207"/>
            <a:ext cx="4937824" cy="370336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7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E67BD-E39D-4A5B-BE97-B99A624AA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4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000" b="86557"/>
          <a:stretch>
            <a:fillRect/>
          </a:stretch>
        </p:blipFill>
        <p:spPr bwMode="auto">
          <a:xfrm>
            <a:off x="0" y="1588"/>
            <a:ext cx="91440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925" y="42863"/>
            <a:ext cx="638175" cy="83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4763"/>
            <a:ext cx="82296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Rectangle 7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6575" y="6530975"/>
            <a:ext cx="2133600" cy="2762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E3BB202-C65F-4F87-93CE-7B9104F80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marL="53975" indent="-53975" algn="l" rtl="0" eaLnBrk="1" fontAlgn="base" hangingPunct="1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marL="53975" indent="-539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2pPr>
      <a:lvl3pPr marL="53975" indent="-539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3pPr>
      <a:lvl4pPr marL="53975" indent="-539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4pPr>
      <a:lvl5pPr marL="53975" indent="-53975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0"/>
        </a:spcAft>
        <a:buClr>
          <a:srgbClr val="00659D"/>
        </a:buClr>
        <a:buFont typeface="Arial" charset="0"/>
        <a:buChar char="•"/>
        <a:defRPr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0"/>
        </a:spcAft>
        <a:buClr>
          <a:srgbClr val="00659D"/>
        </a:buClr>
        <a:buFont typeface="Arial" charset="0"/>
        <a:buChar char="–"/>
        <a:defRPr sz="16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Clr>
          <a:srgbClr val="00659D"/>
        </a:buClr>
        <a:buFont typeface="Arial" charset="0"/>
        <a:buChar char="•"/>
        <a:defRPr sz="1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Clr>
          <a:srgbClr val="00659D"/>
        </a:buClr>
        <a:buFont typeface="Arial" charset="0"/>
        <a:buChar char="–"/>
        <a:defRPr sz="1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Clr>
          <a:srgbClr val="00659D"/>
        </a:buClr>
        <a:buFont typeface="Arial" charset="0"/>
        <a:buChar char="»"/>
        <a:defRPr sz="1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775" y="1712913"/>
            <a:ext cx="2584450" cy="343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19088" y="2157413"/>
            <a:ext cx="3578225" cy="28416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Perspectives on Resource Adequacy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sz="1400" dirty="0" smtClean="0"/>
              <a:t>Matt Barmack</a:t>
            </a:r>
          </a:p>
          <a:p>
            <a:pPr>
              <a:defRPr/>
            </a:pPr>
            <a:r>
              <a:rPr lang="en-US" sz="1400" dirty="0" smtClean="0"/>
              <a:t>Director, Market &amp; Regulatory Analysis</a:t>
            </a:r>
          </a:p>
          <a:p>
            <a:pPr>
              <a:defRPr/>
            </a:pPr>
            <a:r>
              <a:rPr lang="en-US" sz="1400" dirty="0" smtClean="0"/>
              <a:t>Calpine Corp.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 that impact 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891" y="1218460"/>
            <a:ext cx="8229600" cy="5236931"/>
          </a:xfrm>
        </p:spPr>
        <p:txBody>
          <a:bodyPr/>
          <a:lstStyle/>
          <a:p>
            <a:r>
              <a:rPr lang="en-US" dirty="0"/>
              <a:t>Potential solutions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There is no problem.  Existing gas plants are either (a) not at risk of retirement or (b) not needed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Extend RA requirements forward, e.g., three years</a:t>
            </a:r>
          </a:p>
          <a:p>
            <a:pPr lvl="2"/>
            <a:r>
              <a:rPr lang="en-US" dirty="0"/>
              <a:t>More forward revenue certainty (e.g., 1 year of certainty, 3 years forward)</a:t>
            </a:r>
          </a:p>
          <a:p>
            <a:pPr lvl="2"/>
            <a:r>
              <a:rPr lang="en-US" dirty="0"/>
              <a:t>More incentives for LSEs to contract forward (Potentially multiple years of revenue certainty</a:t>
            </a:r>
            <a:r>
              <a:rPr lang="en-US" dirty="0" smtClean="0"/>
              <a:t>)—especially for non-IOU LSEs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More </a:t>
            </a:r>
            <a:r>
              <a:rPr lang="en-US" dirty="0"/>
              <a:t>forward contracting of existing resources by IOUs (and other LSEs)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Implement a centrally cleared market with a demand curve</a:t>
            </a:r>
          </a:p>
          <a:p>
            <a:pPr lvl="2"/>
            <a:r>
              <a:rPr lang="en-US" dirty="0" smtClean="0"/>
              <a:t>Buy more at decreasing prices when the market is over-supplied</a:t>
            </a:r>
          </a:p>
          <a:p>
            <a:pPr lvl="2"/>
            <a:r>
              <a:rPr lang="en-US" dirty="0" smtClean="0"/>
              <a:t>Not all capacity needs to flow through the market in order for the market to influence pricing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Stop </a:t>
            </a:r>
            <a:r>
              <a:rPr lang="en-US" dirty="0" smtClean="0"/>
              <a:t>over-counting </a:t>
            </a:r>
            <a:r>
              <a:rPr lang="en-US" dirty="0" smtClean="0"/>
              <a:t>renewables (ELCC)</a:t>
            </a:r>
          </a:p>
          <a:p>
            <a:pPr marL="341312" lvl="1" indent="0">
              <a:buNone/>
            </a:pPr>
            <a:endParaRPr lang="en-US" dirty="0" smtClean="0"/>
          </a:p>
          <a:p>
            <a:pPr lvl="1"/>
            <a:r>
              <a:rPr lang="en-US" smtClean="0"/>
              <a:t>Stop </a:t>
            </a:r>
            <a:r>
              <a:rPr lang="en-US" smtClean="0"/>
              <a:t>over-counting </a:t>
            </a:r>
            <a:r>
              <a:rPr lang="en-US" dirty="0" smtClean="0"/>
              <a:t>DR</a:t>
            </a:r>
          </a:p>
          <a:p>
            <a:pPr marL="341312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28B8B98-D2D1-4B8B-A250-22D5B9394D3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52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RA?</a:t>
            </a:r>
          </a:p>
          <a:p>
            <a:r>
              <a:rPr lang="en-US" dirty="0" smtClean="0"/>
              <a:t>What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wrong with RA</a:t>
            </a:r>
            <a:r>
              <a:rPr lang="en-US" dirty="0" smtClean="0"/>
              <a:t>?</a:t>
            </a:r>
          </a:p>
          <a:p>
            <a:r>
              <a:rPr lang="en-US" dirty="0" smtClean="0"/>
              <a:t>Potential changes to the RA market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28B8B98-D2D1-4B8B-A250-22D5B9394D3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02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obligation on load-serving entities to secure sufficient </a:t>
            </a:r>
            <a:r>
              <a:rPr lang="en-US" i="1" dirty="0" smtClean="0"/>
              <a:t>capacity</a:t>
            </a:r>
            <a:r>
              <a:rPr lang="en-US" dirty="0" smtClean="0"/>
              <a:t> on a forward basis to satisfy reliability requirements</a:t>
            </a:r>
          </a:p>
          <a:p>
            <a:pPr lvl="1"/>
            <a:r>
              <a:rPr lang="en-US" dirty="0" smtClean="0"/>
              <a:t>System level PRM</a:t>
            </a:r>
          </a:p>
          <a:p>
            <a:pPr lvl="1"/>
            <a:r>
              <a:rPr lang="en-US" dirty="0" smtClean="0"/>
              <a:t>Local Capacity Requirements</a:t>
            </a:r>
          </a:p>
          <a:p>
            <a:pPr lvl="1"/>
            <a:r>
              <a:rPr lang="en-US" dirty="0" smtClean="0"/>
              <a:t>Flexible Capacity Requirements</a:t>
            </a:r>
          </a:p>
          <a:p>
            <a:r>
              <a:rPr lang="en-US" dirty="0" smtClean="0"/>
              <a:t>Current obligations are year- and month-ahead</a:t>
            </a:r>
          </a:p>
          <a:p>
            <a:r>
              <a:rPr lang="en-US" dirty="0" smtClean="0"/>
              <a:t>RA capacity in California is procured bilaterally</a:t>
            </a:r>
          </a:p>
          <a:p>
            <a:pPr lvl="1"/>
            <a:r>
              <a:rPr lang="en-US" dirty="0"/>
              <a:t>RA-only transactions</a:t>
            </a:r>
          </a:p>
          <a:p>
            <a:pPr lvl="1"/>
            <a:r>
              <a:rPr lang="en-US" dirty="0"/>
              <a:t>Bundled with other products</a:t>
            </a:r>
          </a:p>
          <a:p>
            <a:pPr lvl="2"/>
            <a:r>
              <a:rPr lang="en-US" dirty="0"/>
              <a:t>UOG</a:t>
            </a:r>
          </a:p>
          <a:p>
            <a:pPr lvl="2"/>
            <a:r>
              <a:rPr lang="en-US" dirty="0"/>
              <a:t>DR</a:t>
            </a:r>
          </a:p>
          <a:p>
            <a:pPr lvl="2"/>
            <a:r>
              <a:rPr lang="en-US" dirty="0"/>
              <a:t>Tolling </a:t>
            </a:r>
            <a:r>
              <a:rPr lang="en-US" dirty="0" smtClean="0"/>
              <a:t>agreements</a:t>
            </a:r>
          </a:p>
          <a:p>
            <a:pPr lvl="2"/>
            <a:r>
              <a:rPr lang="en-US" dirty="0" smtClean="0"/>
              <a:t>RPS</a:t>
            </a:r>
          </a:p>
          <a:p>
            <a:pPr lvl="1"/>
            <a:r>
              <a:rPr lang="en-US" dirty="0" smtClean="0"/>
              <a:t>CPM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28B8B98-D2D1-4B8B-A250-22D5B9394D3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2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RA?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Combination of RA with other market opportunities may not provide sufficiently high and predictable revenue for merchant conventional generators to make rational decisions about </a:t>
            </a:r>
            <a:r>
              <a:rPr lang="en-US" dirty="0" smtClean="0"/>
              <a:t>retirement, maintenance, </a:t>
            </a:r>
            <a:r>
              <a:rPr lang="en-US" dirty="0" smtClean="0"/>
              <a:t>and upgrades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28B8B98-D2D1-4B8B-A250-22D5B9394D3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47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 pricing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28B8B98-D2D1-4B8B-A250-22D5B9394D3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113" y="1011300"/>
            <a:ext cx="658177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3255650"/>
            <a:ext cx="6629400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2821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Will flexible RA yield additional compensation?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28B8B98-D2D1-4B8B-A250-22D5B9394D3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3" y="1338263"/>
            <a:ext cx="7496175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910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and AS compensation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28B8B98-D2D1-4B8B-A250-22D5B9394D3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234" y="1198893"/>
            <a:ext cx="5393531" cy="522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856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CCGTs could be low cost renewable integration </a:t>
            </a:r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28B8B98-D2D1-4B8B-A250-22D5B9394D3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417" y="1334013"/>
            <a:ext cx="6657474" cy="2777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319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RA is not as-long as it seems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28B8B98-D2D1-4B8B-A250-22D5B9394D3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6" name="Char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348382"/>
              </p:ext>
            </p:extLst>
          </p:nvPr>
        </p:nvGraphicFramePr>
        <p:xfrm>
          <a:off x="1142999" y="1652285"/>
          <a:ext cx="6858001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253284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alpine Template">
      <a:dk1>
        <a:sysClr val="windowText" lastClr="000000"/>
      </a:dk1>
      <a:lt1>
        <a:sysClr val="window" lastClr="FFFFFF"/>
      </a:lt1>
      <a:dk2>
        <a:srgbClr val="00659D"/>
      </a:dk2>
      <a:lt2>
        <a:srgbClr val="EEECE1"/>
      </a:lt2>
      <a:accent1>
        <a:srgbClr val="00659D"/>
      </a:accent1>
      <a:accent2>
        <a:srgbClr val="7DA34E"/>
      </a:accent2>
      <a:accent3>
        <a:srgbClr val="E57B11"/>
      </a:accent3>
      <a:accent4>
        <a:srgbClr val="B42626"/>
      </a:accent4>
      <a:accent5>
        <a:srgbClr val="FFCC00"/>
      </a:accent5>
      <a:accent6>
        <a:srgbClr val="00B0F0"/>
      </a:accent6>
      <a:hlink>
        <a:srgbClr val="00659D"/>
      </a:hlink>
      <a:folHlink>
        <a:srgbClr val="8064A2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Calpine Template">
      <a:dk1>
        <a:sysClr val="windowText" lastClr="000000"/>
      </a:dk1>
      <a:lt1>
        <a:sysClr val="window" lastClr="FFFFFF"/>
      </a:lt1>
      <a:dk2>
        <a:srgbClr val="00659D"/>
      </a:dk2>
      <a:lt2>
        <a:srgbClr val="EEECE1"/>
      </a:lt2>
      <a:accent1>
        <a:srgbClr val="00659D"/>
      </a:accent1>
      <a:accent2>
        <a:srgbClr val="7DA34E"/>
      </a:accent2>
      <a:accent3>
        <a:srgbClr val="C00000"/>
      </a:accent3>
      <a:accent4>
        <a:srgbClr val="E57B11"/>
      </a:accent4>
      <a:accent5>
        <a:srgbClr val="8064A2"/>
      </a:accent5>
      <a:accent6>
        <a:srgbClr val="FFCC00"/>
      </a:accent6>
      <a:hlink>
        <a:srgbClr val="00659D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orporate Document" ma:contentTypeID="0x0101006CF7A85A16F11744BA37CC0AFA389310003C0EDF9DCADF3144973085B270CC5E30" ma:contentTypeVersion="22" ma:contentTypeDescription="Create a new document." ma:contentTypeScope="" ma:versionID="2cc37f62e80b14108ab7639c27501f62">
  <xsd:schema xmlns:xsd="http://www.w3.org/2001/XMLSchema" xmlns:xs="http://www.w3.org/2001/XMLSchema" xmlns:p="http://schemas.microsoft.com/office/2006/metadata/properties" xmlns:ns2="4a949f5c-bf3e-438c-a272-46c95e5b7d08" xmlns:ns3="d38a25cf-7076-4e6d-a399-5ffd234efe85" targetNamespace="http://schemas.microsoft.com/office/2006/metadata/properties" ma:root="true" ma:fieldsID="7872c73af495afd86916e45d1d22e790" ns2:_="" ns3:_="">
    <xsd:import namespace="4a949f5c-bf3e-438c-a272-46c95e5b7d08"/>
    <xsd:import namespace="d38a25cf-7076-4e6d-a399-5ffd234efe85"/>
    <xsd:element name="properties">
      <xsd:complexType>
        <xsd:sequence>
          <xsd:element name="documentManagement">
            <xsd:complexType>
              <xsd:all>
                <xsd:element ref="ns2:k2fbe6736c444d11a8321894d1622039" minOccurs="0"/>
                <xsd:element ref="ns2:TaxCatchAll" minOccurs="0"/>
                <xsd:element ref="ns2:TaxCatchAllLabel" minOccurs="0"/>
                <xsd:element ref="ns3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949f5c-bf3e-438c-a272-46c95e5b7d08" elementFormDefault="qualified">
    <xsd:import namespace="http://schemas.microsoft.com/office/2006/documentManagement/types"/>
    <xsd:import namespace="http://schemas.microsoft.com/office/infopath/2007/PartnerControls"/>
    <xsd:element name="k2fbe6736c444d11a8321894d1622039" ma:index="8" nillable="true" ma:taxonomy="true" ma:internalName="k2fbe6736c444d11a8321894d1622039" ma:taxonomyFieldName="Calpine_x0020_Department1" ma:displayName="Calpine Department" ma:default="" ma:fieldId="{42fbe673-6c44-4d11-a832-1894d1622039}" ma:sspId="5d076397-38aa-484c-a693-bea761dbe7af" ma:termSetId="ddf7efce-c5fd-4bd7-895e-4e5d6379a26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6f3d9e58-534d-431f-af14-ba16d6136d40}" ma:internalName="TaxCatchAll" ma:showField="CatchAllData" ma:web="d38a25cf-7076-4e6d-a399-5ffd234efe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6f3d9e58-534d-431f-af14-ba16d6136d40}" ma:internalName="TaxCatchAllLabel" ma:readOnly="true" ma:showField="CatchAllDataLabel" ma:web="d38a25cf-7076-4e6d-a399-5ffd234efe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8a25cf-7076-4e6d-a399-5ffd234efe85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2" nillable="true" ma:taxonomy="true" ma:internalName="TaxKeywordTaxHTField" ma:taxonomyFieldName="TaxKeyword" ma:displayName="Enterprise Keywords" ma:fieldId="{23f27201-bee3-471e-b2e7-b64fd8b7ca38}" ma:taxonomyMulti="true" ma:sspId="5d076397-38aa-484c-a693-bea761dbe7af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5d076397-38aa-484c-a693-bea761dbe7af" ContentTypeId="0x0101006CF7A85A16F11744BA37CC0AFA389310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a949f5c-bf3e-438c-a272-46c95e5b7d08">
      <Value>39</Value>
      <Value>169</Value>
    </TaxCatchAll>
    <k2fbe6736c444d11a8321894d1622039 xmlns="4a949f5c-bf3e-438c-a272-46c95e5b7d08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Communications</TermName>
          <TermId xmlns="http://schemas.microsoft.com/office/infopath/2007/PartnerControls">ded8de9a-c696-49ce-bc93-1f29b251a2f3</TermId>
        </TermInfo>
      </Terms>
    </k2fbe6736c444d11a8321894d1622039>
    <TaxKeywordTaxHTField xmlns="d38a25cf-7076-4e6d-a399-5ffd234efe85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Template</TermName>
          <TermId xmlns="http://schemas.microsoft.com/office/infopath/2007/PartnerControls">00000000-0000-0000-0000-000000000000</TermId>
        </TermInfo>
      </Terms>
    </TaxKeywordTaxHTField>
  </documentManagement>
</p:properties>
</file>

<file path=customXml/itemProps1.xml><?xml version="1.0" encoding="utf-8"?>
<ds:datastoreItem xmlns:ds="http://schemas.openxmlformats.org/officeDocument/2006/customXml" ds:itemID="{A3BFC90E-FF7D-430D-9FBC-87716AD2900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82C91A19-7D24-4AA3-B278-433751E8F4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949f5c-bf3e-438c-a272-46c95e5b7d08"/>
    <ds:schemaRef ds:uri="d38a25cf-7076-4e6d-a399-5ffd234efe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9DCD41-95D6-4927-8A9D-37B9BDF77BD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4991B88-B15B-4133-B364-2D5845877F88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415D1132-148B-417B-BE91-0423FC161F03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d38a25cf-7076-4e6d-a399-5ffd234efe85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4a949f5c-bf3e-438c-a272-46c95e5b7d08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2160</TotalTime>
  <Words>357</Words>
  <Application>Microsoft Office PowerPoint</Application>
  <PresentationFormat>On-screen Show (4:3)</PresentationFormat>
  <Paragraphs>71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blank</vt:lpstr>
      <vt:lpstr>Custom Design</vt:lpstr>
      <vt:lpstr>PowerPoint Presentation</vt:lpstr>
      <vt:lpstr>Overview</vt:lpstr>
      <vt:lpstr>What is RA?</vt:lpstr>
      <vt:lpstr>What is wrong with RA?</vt:lpstr>
      <vt:lpstr>RA pricing</vt:lpstr>
      <vt:lpstr>Will flexible RA yield additional compensation?</vt:lpstr>
      <vt:lpstr>Energy and AS compensation</vt:lpstr>
      <vt:lpstr>Existing CCGTs could be low cost renewable integration resources</vt:lpstr>
      <vt:lpstr>System RA is not as-long as it seems</vt:lpstr>
      <vt:lpstr>Policies that impact RA</vt:lpstr>
      <vt:lpstr>PowerPoint Presentation</vt:lpstr>
    </vt:vector>
  </TitlesOfParts>
  <Company>Calpine Corp.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Barmack</dc:creator>
  <cp:keywords>Template</cp:keywords>
  <cp:lastModifiedBy>Matt Barmack</cp:lastModifiedBy>
  <cp:revision>26</cp:revision>
  <cp:lastPrinted>2012-05-09T14:28:31Z</cp:lastPrinted>
  <dcterms:created xsi:type="dcterms:W3CDTF">2014-05-08T18:32:30Z</dcterms:created>
  <dcterms:modified xsi:type="dcterms:W3CDTF">2014-05-16T20:47:59Z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>169;#Template|5ff892bb-f94b-4ecd-b0ae-5002f535c2b5</vt:lpwstr>
  </property>
  <property fmtid="{D5CDD505-2E9C-101B-9397-08002B2CF9AE}" pid="3" name="Calpine Department1">
    <vt:lpwstr>39;#Corporate Communications|ded8de9a-c696-49ce-bc93-1f29b251a2f3</vt:lpwstr>
  </property>
  <property fmtid="{D5CDD505-2E9C-101B-9397-08002B2CF9AE}" pid="4" name="Order">
    <vt:lpwstr>2700.00000000000</vt:lpwstr>
  </property>
  <property fmtid="{D5CDD505-2E9C-101B-9397-08002B2CF9AE}" pid="5" name="Category">
    <vt:lpwstr>Templates</vt:lpwstr>
  </property>
</Properties>
</file>