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4"/>
  </p:notesMasterIdLst>
  <p:handoutMasterIdLst>
    <p:handoutMasterId r:id="rId15"/>
  </p:handoutMasterIdLst>
  <p:sldIdLst>
    <p:sldId id="632" r:id="rId7"/>
    <p:sldId id="654" r:id="rId8"/>
    <p:sldId id="644" r:id="rId9"/>
    <p:sldId id="655" r:id="rId10"/>
    <p:sldId id="643" r:id="rId11"/>
    <p:sldId id="652" r:id="rId12"/>
    <p:sldId id="637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eorge Angelidis" initials="GAA" lastIdx="1" clrIdx="0"/>
  <p:cmAuthor id="1" name="Cook, Gregory" initials="CG" lastIdx="1" clrIdx="1"/>
  <p:cmAuthor id="3" name="other authors" initials="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F758B"/>
    <a:srgbClr val="963821"/>
    <a:srgbClr val="0000FF"/>
    <a:srgbClr val="686868"/>
    <a:srgbClr val="727337"/>
    <a:srgbClr val="B8CBD6"/>
    <a:srgbClr val="6B823E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3" autoAdjust="0"/>
    <p:restoredTop sz="94629" autoAdjust="0"/>
  </p:normalViewPr>
  <p:slideViewPr>
    <p:cSldViewPr>
      <p:cViewPr>
        <p:scale>
          <a:sx n="77" d="100"/>
          <a:sy n="77" d="100"/>
        </p:scale>
        <p:origin x="-65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3180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4B9F24-0038-4CB7-B8C1-71D1469ED32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0E8B8F01-EB5E-4B78-9479-515DB1F62A7F}">
      <dgm:prSet phldrT="[Text]"/>
      <dgm:spPr/>
      <dgm:t>
        <a:bodyPr/>
        <a:lstStyle/>
        <a:p>
          <a:pPr algn="ctr"/>
          <a:r>
            <a:rPr lang="en-US" dirty="0" smtClean="0"/>
            <a:t>Multi-year RA	</a:t>
          </a:r>
          <a:endParaRPr lang="en-US" dirty="0"/>
        </a:p>
      </dgm:t>
    </dgm:pt>
    <dgm:pt modelId="{4D54DC35-7A9B-439D-8DAF-0D295C8D330F}" type="parTrans" cxnId="{C6666331-C1C5-4528-88F8-3B72B9CC65E8}">
      <dgm:prSet/>
      <dgm:spPr/>
      <dgm:t>
        <a:bodyPr/>
        <a:lstStyle/>
        <a:p>
          <a:endParaRPr lang="en-US"/>
        </a:p>
      </dgm:t>
    </dgm:pt>
    <dgm:pt modelId="{5460D480-1867-44C5-98E9-C22A9C085CB1}" type="sibTrans" cxnId="{C6666331-C1C5-4528-88F8-3B72B9CC65E8}">
      <dgm:prSet/>
      <dgm:spPr/>
      <dgm:t>
        <a:bodyPr/>
        <a:lstStyle/>
        <a:p>
          <a:endParaRPr lang="en-US"/>
        </a:p>
      </dgm:t>
    </dgm:pt>
    <dgm:pt modelId="{2C00CB19-DA55-4733-A88D-ECF6FBCB15D1}">
      <dgm:prSet phldrT="[Text]"/>
      <dgm:spPr/>
      <dgm:t>
        <a:bodyPr/>
        <a:lstStyle/>
        <a:p>
          <a:r>
            <a:rPr lang="en-US" dirty="0" smtClean="0"/>
            <a:t>Year 4-10 Planning Assessment</a:t>
          </a:r>
          <a:endParaRPr lang="en-US" dirty="0"/>
        </a:p>
      </dgm:t>
    </dgm:pt>
    <dgm:pt modelId="{BD90304B-E7AA-4585-9ED9-EE8289DD397C}" type="parTrans" cxnId="{0C4C1437-BA94-4E5B-9B37-26E8856ECECB}">
      <dgm:prSet/>
      <dgm:spPr/>
      <dgm:t>
        <a:bodyPr/>
        <a:lstStyle/>
        <a:p>
          <a:endParaRPr lang="en-US"/>
        </a:p>
      </dgm:t>
    </dgm:pt>
    <dgm:pt modelId="{ACFE71F9-DD7F-4C98-AC36-9DC770FFBA8E}" type="sibTrans" cxnId="{0C4C1437-BA94-4E5B-9B37-26E8856ECECB}">
      <dgm:prSet/>
      <dgm:spPr/>
      <dgm:t>
        <a:bodyPr/>
        <a:lstStyle/>
        <a:p>
          <a:endParaRPr lang="en-US"/>
        </a:p>
      </dgm:t>
    </dgm:pt>
    <dgm:pt modelId="{BD23390A-6FE9-4D47-BAFB-7588318FD119}">
      <dgm:prSet phldrT="[Text]"/>
      <dgm:spPr/>
      <dgm:t>
        <a:bodyPr/>
        <a:lstStyle/>
        <a:p>
          <a:r>
            <a:rPr lang="en-US" dirty="0" smtClean="0"/>
            <a:t>LTPP</a:t>
          </a:r>
          <a:endParaRPr lang="en-US" dirty="0"/>
        </a:p>
      </dgm:t>
    </dgm:pt>
    <dgm:pt modelId="{92B84D08-AE6F-4433-BFBA-0435BAD42C43}" type="parTrans" cxnId="{1395FAEF-5A01-4EFA-933D-7662523308CF}">
      <dgm:prSet/>
      <dgm:spPr/>
      <dgm:t>
        <a:bodyPr/>
        <a:lstStyle/>
        <a:p>
          <a:endParaRPr lang="en-US"/>
        </a:p>
      </dgm:t>
    </dgm:pt>
    <dgm:pt modelId="{87F048B2-5833-4F64-B414-79F1273AC709}" type="sibTrans" cxnId="{1395FAEF-5A01-4EFA-933D-7662523308CF}">
      <dgm:prSet/>
      <dgm:spPr/>
      <dgm:t>
        <a:bodyPr/>
        <a:lstStyle/>
        <a:p>
          <a:endParaRPr lang="en-US"/>
        </a:p>
      </dgm:t>
    </dgm:pt>
    <dgm:pt modelId="{E56D411F-09D7-4565-876A-3E8EE2E83FC3}" type="pres">
      <dgm:prSet presAssocID="{5F4B9F24-0038-4CB7-B8C1-71D1469ED32C}" presName="Name0" presStyleCnt="0">
        <dgm:presLayoutVars>
          <dgm:dir/>
          <dgm:resizeHandles val="exact"/>
        </dgm:presLayoutVars>
      </dgm:prSet>
      <dgm:spPr/>
    </dgm:pt>
    <dgm:pt modelId="{736FBCC6-6980-465B-8363-BF4198441264}" type="pres">
      <dgm:prSet presAssocID="{0E8B8F01-EB5E-4B78-9479-515DB1F62A7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03237-B020-4B9F-A43E-37E5D065B597}" type="pres">
      <dgm:prSet presAssocID="{5460D480-1867-44C5-98E9-C22A9C085CB1}" presName="sibTrans" presStyleLbl="sibTrans2D1" presStyleIdx="0" presStyleCnt="2"/>
      <dgm:spPr/>
      <dgm:t>
        <a:bodyPr/>
        <a:lstStyle/>
        <a:p>
          <a:endParaRPr lang="en-US"/>
        </a:p>
      </dgm:t>
    </dgm:pt>
    <dgm:pt modelId="{37599EA2-20EC-43BA-9C90-4CC28E4DD277}" type="pres">
      <dgm:prSet presAssocID="{5460D480-1867-44C5-98E9-C22A9C085CB1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7BE08E24-3198-477D-86A7-B0CBE093922E}" type="pres">
      <dgm:prSet presAssocID="{2C00CB19-DA55-4733-A88D-ECF6FBCB15D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546505-33DA-41B8-80FF-445B8D470F98}" type="pres">
      <dgm:prSet presAssocID="{ACFE71F9-DD7F-4C98-AC36-9DC770FFBA8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A2549744-365D-412F-84EE-634A18032535}" type="pres">
      <dgm:prSet presAssocID="{ACFE71F9-DD7F-4C98-AC36-9DC770FFBA8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6A222412-FA4C-44DE-972F-2D93AEAAE93A}" type="pres">
      <dgm:prSet presAssocID="{BD23390A-6FE9-4D47-BAFB-7588318FD11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893FC0-408A-451B-ABF7-3037D7A7807A}" type="presOf" srcId="{ACFE71F9-DD7F-4C98-AC36-9DC770FFBA8E}" destId="{A2549744-365D-412F-84EE-634A18032535}" srcOrd="1" destOrd="0" presId="urn:microsoft.com/office/officeart/2005/8/layout/process1"/>
    <dgm:cxn modelId="{8676CD45-6607-40D2-AF9E-692D630497E7}" type="presOf" srcId="{5F4B9F24-0038-4CB7-B8C1-71D1469ED32C}" destId="{E56D411F-09D7-4565-876A-3E8EE2E83FC3}" srcOrd="0" destOrd="0" presId="urn:microsoft.com/office/officeart/2005/8/layout/process1"/>
    <dgm:cxn modelId="{C6666331-C1C5-4528-88F8-3B72B9CC65E8}" srcId="{5F4B9F24-0038-4CB7-B8C1-71D1469ED32C}" destId="{0E8B8F01-EB5E-4B78-9479-515DB1F62A7F}" srcOrd="0" destOrd="0" parTransId="{4D54DC35-7A9B-439D-8DAF-0D295C8D330F}" sibTransId="{5460D480-1867-44C5-98E9-C22A9C085CB1}"/>
    <dgm:cxn modelId="{0C4C1437-BA94-4E5B-9B37-26E8856ECECB}" srcId="{5F4B9F24-0038-4CB7-B8C1-71D1469ED32C}" destId="{2C00CB19-DA55-4733-A88D-ECF6FBCB15D1}" srcOrd="1" destOrd="0" parTransId="{BD90304B-E7AA-4585-9ED9-EE8289DD397C}" sibTransId="{ACFE71F9-DD7F-4C98-AC36-9DC770FFBA8E}"/>
    <dgm:cxn modelId="{1395FAEF-5A01-4EFA-933D-7662523308CF}" srcId="{5F4B9F24-0038-4CB7-B8C1-71D1469ED32C}" destId="{BD23390A-6FE9-4D47-BAFB-7588318FD119}" srcOrd="2" destOrd="0" parTransId="{92B84D08-AE6F-4433-BFBA-0435BAD42C43}" sibTransId="{87F048B2-5833-4F64-B414-79F1273AC709}"/>
    <dgm:cxn modelId="{AAD4B0E8-AF2D-47A4-9C53-3FF5EFDCAA47}" type="presOf" srcId="{0E8B8F01-EB5E-4B78-9479-515DB1F62A7F}" destId="{736FBCC6-6980-465B-8363-BF4198441264}" srcOrd="0" destOrd="0" presId="urn:microsoft.com/office/officeart/2005/8/layout/process1"/>
    <dgm:cxn modelId="{D75A117A-2405-4DDE-A52D-9137EA51D3AE}" type="presOf" srcId="{BD23390A-6FE9-4D47-BAFB-7588318FD119}" destId="{6A222412-FA4C-44DE-972F-2D93AEAAE93A}" srcOrd="0" destOrd="0" presId="urn:microsoft.com/office/officeart/2005/8/layout/process1"/>
    <dgm:cxn modelId="{8AD08EEA-50B2-4484-A539-AC1F935EF892}" type="presOf" srcId="{5460D480-1867-44C5-98E9-C22A9C085CB1}" destId="{5E203237-B020-4B9F-A43E-37E5D065B597}" srcOrd="0" destOrd="0" presId="urn:microsoft.com/office/officeart/2005/8/layout/process1"/>
    <dgm:cxn modelId="{E0E0AF17-1CD1-4F06-A120-4C97166817FA}" type="presOf" srcId="{2C00CB19-DA55-4733-A88D-ECF6FBCB15D1}" destId="{7BE08E24-3198-477D-86A7-B0CBE093922E}" srcOrd="0" destOrd="0" presId="urn:microsoft.com/office/officeart/2005/8/layout/process1"/>
    <dgm:cxn modelId="{67E23B47-61A4-48BA-9DDA-B16E937ACCB1}" type="presOf" srcId="{ACFE71F9-DD7F-4C98-AC36-9DC770FFBA8E}" destId="{B7546505-33DA-41B8-80FF-445B8D470F98}" srcOrd="0" destOrd="0" presId="urn:microsoft.com/office/officeart/2005/8/layout/process1"/>
    <dgm:cxn modelId="{7DA6BBC0-8C1B-4D43-8C99-07E2CD3429F0}" type="presOf" srcId="{5460D480-1867-44C5-98E9-C22A9C085CB1}" destId="{37599EA2-20EC-43BA-9C90-4CC28E4DD277}" srcOrd="1" destOrd="0" presId="urn:microsoft.com/office/officeart/2005/8/layout/process1"/>
    <dgm:cxn modelId="{199ED700-E4C8-454A-8BA2-D1BD1260CCEC}" type="presParOf" srcId="{E56D411F-09D7-4565-876A-3E8EE2E83FC3}" destId="{736FBCC6-6980-465B-8363-BF4198441264}" srcOrd="0" destOrd="0" presId="urn:microsoft.com/office/officeart/2005/8/layout/process1"/>
    <dgm:cxn modelId="{7997E68C-D2A5-4D55-AEB4-06CB699CADFA}" type="presParOf" srcId="{E56D411F-09D7-4565-876A-3E8EE2E83FC3}" destId="{5E203237-B020-4B9F-A43E-37E5D065B597}" srcOrd="1" destOrd="0" presId="urn:microsoft.com/office/officeart/2005/8/layout/process1"/>
    <dgm:cxn modelId="{C9BD91FF-D5B2-4781-888B-3160B494B6FC}" type="presParOf" srcId="{5E203237-B020-4B9F-A43E-37E5D065B597}" destId="{37599EA2-20EC-43BA-9C90-4CC28E4DD277}" srcOrd="0" destOrd="0" presId="urn:microsoft.com/office/officeart/2005/8/layout/process1"/>
    <dgm:cxn modelId="{CB18DAC1-B0CD-4107-91AF-06C426D59513}" type="presParOf" srcId="{E56D411F-09D7-4565-876A-3E8EE2E83FC3}" destId="{7BE08E24-3198-477D-86A7-B0CBE093922E}" srcOrd="2" destOrd="0" presId="urn:microsoft.com/office/officeart/2005/8/layout/process1"/>
    <dgm:cxn modelId="{742655DE-B929-4935-A3E1-095D687283A0}" type="presParOf" srcId="{E56D411F-09D7-4565-876A-3E8EE2E83FC3}" destId="{B7546505-33DA-41B8-80FF-445B8D470F98}" srcOrd="3" destOrd="0" presId="urn:microsoft.com/office/officeart/2005/8/layout/process1"/>
    <dgm:cxn modelId="{295F502E-4B50-42DB-943C-1EC250664AE9}" type="presParOf" srcId="{B7546505-33DA-41B8-80FF-445B8D470F98}" destId="{A2549744-365D-412F-84EE-634A18032535}" srcOrd="0" destOrd="0" presId="urn:microsoft.com/office/officeart/2005/8/layout/process1"/>
    <dgm:cxn modelId="{884508AB-8FF3-4AEA-B2FD-B386C8C42BF3}" type="presParOf" srcId="{E56D411F-09D7-4565-876A-3E8EE2E83FC3}" destId="{6A222412-FA4C-44DE-972F-2D93AEAAE93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24A46E-BA64-4A8B-8320-37BCCFBF665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7209279-DE3A-4AF7-9FF6-5C839DE55975}">
      <dgm:prSet phldrT="[Text]"/>
      <dgm:spPr/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Multi-year Resource Adequacy 	</a:t>
          </a:r>
          <a:endParaRPr lang="en-US" b="1" dirty="0">
            <a:solidFill>
              <a:srgbClr val="FFC000"/>
            </a:solidFill>
          </a:endParaRPr>
        </a:p>
      </dgm:t>
    </dgm:pt>
    <dgm:pt modelId="{919C67C0-EFF8-4D38-B95A-23233FE8F6A9}" type="parTrans" cxnId="{808C9CCC-8233-4730-B179-52790631C3D9}">
      <dgm:prSet/>
      <dgm:spPr/>
      <dgm:t>
        <a:bodyPr/>
        <a:lstStyle/>
        <a:p>
          <a:endParaRPr lang="en-US"/>
        </a:p>
      </dgm:t>
    </dgm:pt>
    <dgm:pt modelId="{4FD4139C-3E9B-48F2-A283-390410785017}" type="sibTrans" cxnId="{808C9CCC-8233-4730-B179-52790631C3D9}">
      <dgm:prSet/>
      <dgm:spPr/>
      <dgm:t>
        <a:bodyPr/>
        <a:lstStyle/>
        <a:p>
          <a:endParaRPr lang="en-US"/>
        </a:p>
      </dgm:t>
    </dgm:pt>
    <dgm:pt modelId="{36E353F8-47FE-468C-924B-6A60553286FF}">
      <dgm:prSet phldrT="[Text]"/>
      <dgm:spPr/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Market-based Backstop Procurement Mechanism</a:t>
          </a:r>
          <a:r>
            <a:rPr lang="en-US" dirty="0" smtClean="0"/>
            <a:t>	</a:t>
          </a:r>
          <a:endParaRPr lang="en-US" dirty="0"/>
        </a:p>
      </dgm:t>
    </dgm:pt>
    <dgm:pt modelId="{A7853F6C-5A04-4D23-984D-AF1586574D91}" type="parTrans" cxnId="{B0E1052E-F09A-46A3-8C98-1F6FA44BCBEE}">
      <dgm:prSet/>
      <dgm:spPr/>
      <dgm:t>
        <a:bodyPr/>
        <a:lstStyle/>
        <a:p>
          <a:endParaRPr lang="en-US"/>
        </a:p>
      </dgm:t>
    </dgm:pt>
    <dgm:pt modelId="{C0C504C3-FDAE-4513-82D6-7CC928F9DCF9}" type="sibTrans" cxnId="{B0E1052E-F09A-46A3-8C98-1F6FA44BCBEE}">
      <dgm:prSet/>
      <dgm:spPr/>
      <dgm:t>
        <a:bodyPr/>
        <a:lstStyle/>
        <a:p>
          <a:endParaRPr lang="en-US"/>
        </a:p>
      </dgm:t>
    </dgm:pt>
    <dgm:pt modelId="{49B43EBB-9769-4FFF-A57D-A1C57DEF1A34}">
      <dgm:prSet phldrT="[Text]"/>
      <dgm:spPr/>
      <dgm:t>
        <a:bodyPr/>
        <a:lstStyle/>
        <a:p>
          <a:r>
            <a:rPr lang="en-US" b="1" dirty="0" smtClean="0">
              <a:solidFill>
                <a:srgbClr val="FFC000"/>
              </a:solidFill>
            </a:rPr>
            <a:t>Year 4-10 Reliability Planning Assessment</a:t>
          </a:r>
          <a:endParaRPr lang="en-US" b="1" dirty="0">
            <a:solidFill>
              <a:srgbClr val="FFC000"/>
            </a:solidFill>
          </a:endParaRPr>
        </a:p>
      </dgm:t>
    </dgm:pt>
    <dgm:pt modelId="{9B1C8F4C-4685-4F42-BB9F-04C74004C4DD}" type="parTrans" cxnId="{DFE75271-96C0-41F5-80B1-426FE44090DB}">
      <dgm:prSet/>
      <dgm:spPr/>
      <dgm:t>
        <a:bodyPr/>
        <a:lstStyle/>
        <a:p>
          <a:endParaRPr lang="en-US"/>
        </a:p>
      </dgm:t>
    </dgm:pt>
    <dgm:pt modelId="{20A5D7D3-44FF-463C-9C64-52E3D22CFC56}" type="sibTrans" cxnId="{DFE75271-96C0-41F5-80B1-426FE44090DB}">
      <dgm:prSet/>
      <dgm:spPr/>
      <dgm:t>
        <a:bodyPr/>
        <a:lstStyle/>
        <a:p>
          <a:endParaRPr lang="en-US"/>
        </a:p>
      </dgm:t>
    </dgm:pt>
    <dgm:pt modelId="{C430DAB6-5246-4D40-90A4-6C4B2296FCE2}" type="pres">
      <dgm:prSet presAssocID="{6824A46E-BA64-4A8B-8320-37BCCFBF665A}" presName="CompostProcess" presStyleCnt="0">
        <dgm:presLayoutVars>
          <dgm:dir/>
          <dgm:resizeHandles val="exact"/>
        </dgm:presLayoutVars>
      </dgm:prSet>
      <dgm:spPr/>
    </dgm:pt>
    <dgm:pt modelId="{CC339D9D-2361-4A07-9137-C29ECAB93DE9}" type="pres">
      <dgm:prSet presAssocID="{6824A46E-BA64-4A8B-8320-37BCCFBF665A}" presName="arrow" presStyleLbl="bgShp" presStyleIdx="0" presStyleCnt="1" custScaleX="117647" custScaleY="97500" custLinFactNeighborX="1435" custLinFactNeighborY="-625"/>
      <dgm:spPr/>
    </dgm:pt>
    <dgm:pt modelId="{694B22E1-1D41-4870-9718-30E91F423D26}" type="pres">
      <dgm:prSet presAssocID="{6824A46E-BA64-4A8B-8320-37BCCFBF665A}" presName="linearProcess" presStyleCnt="0"/>
      <dgm:spPr/>
    </dgm:pt>
    <dgm:pt modelId="{DB3BEF00-8315-42FD-869B-2A01E96B8237}" type="pres">
      <dgm:prSet presAssocID="{97209279-DE3A-4AF7-9FF6-5C839DE5597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EF1510-D082-46FB-85EB-AAA02502A8D9}" type="pres">
      <dgm:prSet presAssocID="{4FD4139C-3E9B-48F2-A283-390410785017}" presName="sibTrans" presStyleCnt="0"/>
      <dgm:spPr/>
    </dgm:pt>
    <dgm:pt modelId="{36502A09-A3E8-4548-895F-555E30979881}" type="pres">
      <dgm:prSet presAssocID="{36E353F8-47FE-468C-924B-6A60553286FF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55E784-5B9D-44A2-B8A9-AB597A8B43FE}" type="pres">
      <dgm:prSet presAssocID="{C0C504C3-FDAE-4513-82D6-7CC928F9DCF9}" presName="sibTrans" presStyleCnt="0"/>
      <dgm:spPr/>
    </dgm:pt>
    <dgm:pt modelId="{EF82B189-7C40-4884-BC0C-733FEBDF24F8}" type="pres">
      <dgm:prSet presAssocID="{49B43EBB-9769-4FFF-A57D-A1C57DEF1A3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E1052E-F09A-46A3-8C98-1F6FA44BCBEE}" srcId="{6824A46E-BA64-4A8B-8320-37BCCFBF665A}" destId="{36E353F8-47FE-468C-924B-6A60553286FF}" srcOrd="1" destOrd="0" parTransId="{A7853F6C-5A04-4D23-984D-AF1586574D91}" sibTransId="{C0C504C3-FDAE-4513-82D6-7CC928F9DCF9}"/>
    <dgm:cxn modelId="{808C9CCC-8233-4730-B179-52790631C3D9}" srcId="{6824A46E-BA64-4A8B-8320-37BCCFBF665A}" destId="{97209279-DE3A-4AF7-9FF6-5C839DE55975}" srcOrd="0" destOrd="0" parTransId="{919C67C0-EFF8-4D38-B95A-23233FE8F6A9}" sibTransId="{4FD4139C-3E9B-48F2-A283-390410785017}"/>
    <dgm:cxn modelId="{FC4D048E-3BE8-41CD-80E6-9E3D09E9143F}" type="presOf" srcId="{36E353F8-47FE-468C-924B-6A60553286FF}" destId="{36502A09-A3E8-4548-895F-555E30979881}" srcOrd="0" destOrd="0" presId="urn:microsoft.com/office/officeart/2005/8/layout/hProcess9"/>
    <dgm:cxn modelId="{2816EBF6-99F5-4A9B-86F2-95CB72554520}" type="presOf" srcId="{49B43EBB-9769-4FFF-A57D-A1C57DEF1A34}" destId="{EF82B189-7C40-4884-BC0C-733FEBDF24F8}" srcOrd="0" destOrd="0" presId="urn:microsoft.com/office/officeart/2005/8/layout/hProcess9"/>
    <dgm:cxn modelId="{2AEF63FC-58CB-4C1F-888F-2AC8397F9640}" type="presOf" srcId="{6824A46E-BA64-4A8B-8320-37BCCFBF665A}" destId="{C430DAB6-5246-4D40-90A4-6C4B2296FCE2}" srcOrd="0" destOrd="0" presId="urn:microsoft.com/office/officeart/2005/8/layout/hProcess9"/>
    <dgm:cxn modelId="{DFE75271-96C0-41F5-80B1-426FE44090DB}" srcId="{6824A46E-BA64-4A8B-8320-37BCCFBF665A}" destId="{49B43EBB-9769-4FFF-A57D-A1C57DEF1A34}" srcOrd="2" destOrd="0" parTransId="{9B1C8F4C-4685-4F42-BB9F-04C74004C4DD}" sibTransId="{20A5D7D3-44FF-463C-9C64-52E3D22CFC56}"/>
    <dgm:cxn modelId="{73CA0F91-F0C2-40F7-8846-59267CD53659}" type="presOf" srcId="{97209279-DE3A-4AF7-9FF6-5C839DE55975}" destId="{DB3BEF00-8315-42FD-869B-2A01E96B8237}" srcOrd="0" destOrd="0" presId="urn:microsoft.com/office/officeart/2005/8/layout/hProcess9"/>
    <dgm:cxn modelId="{5B16D0DE-E27B-45FB-8057-70215AC4E088}" type="presParOf" srcId="{C430DAB6-5246-4D40-90A4-6C4B2296FCE2}" destId="{CC339D9D-2361-4A07-9137-C29ECAB93DE9}" srcOrd="0" destOrd="0" presId="urn:microsoft.com/office/officeart/2005/8/layout/hProcess9"/>
    <dgm:cxn modelId="{F64D9AF8-76C8-4F52-8E3A-BA4AAC104830}" type="presParOf" srcId="{C430DAB6-5246-4D40-90A4-6C4B2296FCE2}" destId="{694B22E1-1D41-4870-9718-30E91F423D26}" srcOrd="1" destOrd="0" presId="urn:microsoft.com/office/officeart/2005/8/layout/hProcess9"/>
    <dgm:cxn modelId="{BC58B0AF-4CDE-44EB-AFC1-100AECE72FC3}" type="presParOf" srcId="{694B22E1-1D41-4870-9718-30E91F423D26}" destId="{DB3BEF00-8315-42FD-869B-2A01E96B8237}" srcOrd="0" destOrd="0" presId="urn:microsoft.com/office/officeart/2005/8/layout/hProcess9"/>
    <dgm:cxn modelId="{142E13A4-4629-4F38-AFDD-BE34AB3F7A68}" type="presParOf" srcId="{694B22E1-1D41-4870-9718-30E91F423D26}" destId="{EDEF1510-D082-46FB-85EB-AAA02502A8D9}" srcOrd="1" destOrd="0" presId="urn:microsoft.com/office/officeart/2005/8/layout/hProcess9"/>
    <dgm:cxn modelId="{98B5DFBA-A2C4-4256-8518-E9CF833FDB33}" type="presParOf" srcId="{694B22E1-1D41-4870-9718-30E91F423D26}" destId="{36502A09-A3E8-4548-895F-555E30979881}" srcOrd="2" destOrd="0" presId="urn:microsoft.com/office/officeart/2005/8/layout/hProcess9"/>
    <dgm:cxn modelId="{DD40E040-8CC9-45D8-B0E8-951F7A9E23AF}" type="presParOf" srcId="{694B22E1-1D41-4870-9718-30E91F423D26}" destId="{6855E784-5B9D-44A2-B8A9-AB597A8B43FE}" srcOrd="3" destOrd="0" presId="urn:microsoft.com/office/officeart/2005/8/layout/hProcess9"/>
    <dgm:cxn modelId="{70E47170-B16F-4D3C-B3AE-CFBF85DE976F}" type="presParOf" srcId="{694B22E1-1D41-4870-9718-30E91F423D26}" destId="{EF82B189-7C40-4884-BC0C-733FEBDF24F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8832E83-C97C-48A6-81AE-91B2A8E4F5D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081A93-8E48-4ACD-B38B-CADD51A8B6F3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bg1"/>
              </a:solidFill>
            </a:rPr>
            <a:t>Multi-year RA</a:t>
          </a:r>
          <a:endParaRPr lang="en-US" sz="2400" dirty="0">
            <a:solidFill>
              <a:schemeClr val="bg1"/>
            </a:solidFill>
          </a:endParaRPr>
        </a:p>
      </dgm:t>
    </dgm:pt>
    <dgm:pt modelId="{C61E92C2-CE75-4E99-814E-316DC1CCD1E0}" type="parTrans" cxnId="{C96E1870-11D4-40D5-A7D8-6141BE786A50}">
      <dgm:prSet/>
      <dgm:spPr/>
      <dgm:t>
        <a:bodyPr/>
        <a:lstStyle/>
        <a:p>
          <a:endParaRPr lang="en-US"/>
        </a:p>
      </dgm:t>
    </dgm:pt>
    <dgm:pt modelId="{9769F851-D73F-4540-B2CA-1285433B29F8}" type="sibTrans" cxnId="{C96E1870-11D4-40D5-A7D8-6141BE786A50}">
      <dgm:prSet/>
      <dgm:spPr/>
      <dgm:t>
        <a:bodyPr/>
        <a:lstStyle/>
        <a:p>
          <a:endParaRPr lang="en-US"/>
        </a:p>
      </dgm:t>
    </dgm:pt>
    <dgm:pt modelId="{98C87135-1625-4946-A950-988C23F87CB9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FFC000"/>
              </a:solidFill>
            </a:rPr>
            <a:t>Provide Investment Signals for Existing Resources</a:t>
          </a:r>
          <a:endParaRPr lang="en-US" sz="1600" b="1" dirty="0">
            <a:solidFill>
              <a:srgbClr val="FFC000"/>
            </a:solidFill>
          </a:endParaRPr>
        </a:p>
      </dgm:t>
    </dgm:pt>
    <dgm:pt modelId="{1F5E5AE0-A1D5-4249-8749-371E49F2557A}" type="parTrans" cxnId="{8C242E18-38B5-4906-8208-D72F21A0407B}">
      <dgm:prSet/>
      <dgm:spPr/>
      <dgm:t>
        <a:bodyPr/>
        <a:lstStyle/>
        <a:p>
          <a:endParaRPr lang="en-US"/>
        </a:p>
      </dgm:t>
    </dgm:pt>
    <dgm:pt modelId="{BA401562-8709-4A8A-A377-8040D83201A1}" type="sibTrans" cxnId="{8C242E18-38B5-4906-8208-D72F21A0407B}">
      <dgm:prSet/>
      <dgm:spPr/>
      <dgm:t>
        <a:bodyPr/>
        <a:lstStyle/>
        <a:p>
          <a:endParaRPr lang="en-US"/>
        </a:p>
      </dgm:t>
    </dgm:pt>
    <dgm:pt modelId="{D06EFC35-560D-4352-9C53-ABB12614C498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FFC000"/>
              </a:solidFill>
            </a:rPr>
            <a:t>Encourage Preferred Resource Participation</a:t>
          </a:r>
          <a:endParaRPr lang="en-US" sz="1600" b="1" dirty="0">
            <a:solidFill>
              <a:srgbClr val="FFC000"/>
            </a:solidFill>
          </a:endParaRPr>
        </a:p>
      </dgm:t>
    </dgm:pt>
    <dgm:pt modelId="{44BBB4CE-1B95-46D5-A6F8-76B609D4EBBB}" type="parTrans" cxnId="{952048E7-A86C-4E9E-9274-7734D1B41E49}">
      <dgm:prSet/>
      <dgm:spPr/>
      <dgm:t>
        <a:bodyPr/>
        <a:lstStyle/>
        <a:p>
          <a:endParaRPr lang="en-US"/>
        </a:p>
      </dgm:t>
    </dgm:pt>
    <dgm:pt modelId="{8CF2D504-C4A6-47B1-A8E0-F4F63797EFB4}" type="sibTrans" cxnId="{952048E7-A86C-4E9E-9274-7734D1B41E49}">
      <dgm:prSet/>
      <dgm:spPr/>
      <dgm:t>
        <a:bodyPr/>
        <a:lstStyle/>
        <a:p>
          <a:endParaRPr lang="en-US"/>
        </a:p>
      </dgm:t>
    </dgm:pt>
    <dgm:pt modelId="{05AF27A4-D555-4574-917D-754624456563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FFC000"/>
              </a:solidFill>
            </a:rPr>
            <a:t>Minimize Disorderly Retirement</a:t>
          </a:r>
          <a:endParaRPr lang="en-US" sz="1600" b="1" dirty="0">
            <a:solidFill>
              <a:srgbClr val="FFC000"/>
            </a:solidFill>
          </a:endParaRPr>
        </a:p>
      </dgm:t>
    </dgm:pt>
    <dgm:pt modelId="{94632052-BC34-4F9D-B7FE-53C9AFDF1F20}" type="parTrans" cxnId="{AE8B2419-26F1-41CA-AF15-014FEC39A7D2}">
      <dgm:prSet/>
      <dgm:spPr/>
      <dgm:t>
        <a:bodyPr/>
        <a:lstStyle/>
        <a:p>
          <a:endParaRPr lang="en-US"/>
        </a:p>
      </dgm:t>
    </dgm:pt>
    <dgm:pt modelId="{2F2B2202-EB05-4E85-83E0-C87949367071}" type="sibTrans" cxnId="{AE8B2419-26F1-41CA-AF15-014FEC39A7D2}">
      <dgm:prSet/>
      <dgm:spPr/>
      <dgm:t>
        <a:bodyPr/>
        <a:lstStyle/>
        <a:p>
          <a:endParaRPr lang="en-US"/>
        </a:p>
      </dgm:t>
    </dgm:pt>
    <dgm:pt modelId="{830DC1D8-9F5C-4ACD-BA21-847D44F621EA}">
      <dgm:prSet phldrT="[Text]" custT="1"/>
      <dgm:spPr/>
      <dgm:t>
        <a:bodyPr/>
        <a:lstStyle/>
        <a:p>
          <a:r>
            <a:rPr lang="en-US" sz="1600" b="1" dirty="0" smtClean="0">
              <a:solidFill>
                <a:srgbClr val="FFC000"/>
              </a:solidFill>
            </a:rPr>
            <a:t>Link Procurement and Planning Functions</a:t>
          </a:r>
          <a:endParaRPr lang="en-US" sz="1600" b="1" dirty="0">
            <a:solidFill>
              <a:srgbClr val="FFC000"/>
            </a:solidFill>
          </a:endParaRPr>
        </a:p>
      </dgm:t>
    </dgm:pt>
    <dgm:pt modelId="{B2338CF6-3348-442A-A088-CABB747F4DE9}" type="parTrans" cxnId="{DB18AB62-FBC0-479D-BE14-7239927EB9ED}">
      <dgm:prSet/>
      <dgm:spPr/>
      <dgm:t>
        <a:bodyPr/>
        <a:lstStyle/>
        <a:p>
          <a:endParaRPr lang="en-US"/>
        </a:p>
      </dgm:t>
    </dgm:pt>
    <dgm:pt modelId="{79EB0764-F3B4-40CF-89E4-A799E588D2F7}" type="sibTrans" cxnId="{DB18AB62-FBC0-479D-BE14-7239927EB9ED}">
      <dgm:prSet/>
      <dgm:spPr/>
      <dgm:t>
        <a:bodyPr/>
        <a:lstStyle/>
        <a:p>
          <a:endParaRPr lang="en-US"/>
        </a:p>
      </dgm:t>
    </dgm:pt>
    <dgm:pt modelId="{3A08B708-737D-4CFE-A747-90601E38E2D6}" type="pres">
      <dgm:prSet presAssocID="{38832E83-C97C-48A6-81AE-91B2A8E4F5D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3D9BCC2-FE47-4C1C-9F39-2AECE928815B}" type="pres">
      <dgm:prSet presAssocID="{4F081A93-8E48-4ACD-B38B-CADD51A8B6F3}" presName="centerShape" presStyleLbl="node0" presStyleIdx="0" presStyleCnt="1" custScaleX="107729" custScaleY="103995"/>
      <dgm:spPr/>
      <dgm:t>
        <a:bodyPr/>
        <a:lstStyle/>
        <a:p>
          <a:endParaRPr lang="en-US"/>
        </a:p>
      </dgm:t>
    </dgm:pt>
    <dgm:pt modelId="{7B4D6FE4-2D67-491D-A55A-3DF509D4F540}" type="pres">
      <dgm:prSet presAssocID="{98C87135-1625-4946-A950-988C23F87CB9}" presName="node" presStyleLbl="node1" presStyleIdx="0" presStyleCnt="4" custScaleX="154961" custScaleY="150221" custRadScaleRad="1046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C554C2-1586-4761-A1AE-DC7B967A949E}" type="pres">
      <dgm:prSet presAssocID="{98C87135-1625-4946-A950-988C23F87CB9}" presName="dummy" presStyleCnt="0"/>
      <dgm:spPr/>
    </dgm:pt>
    <dgm:pt modelId="{E57E4A79-BDD2-4DC2-B0C1-D8E941BA4F11}" type="pres">
      <dgm:prSet presAssocID="{BA401562-8709-4A8A-A377-8040D83201A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CFE9970F-13F3-4719-9703-5E9EB56088FA}" type="pres">
      <dgm:prSet presAssocID="{D06EFC35-560D-4352-9C53-ABB12614C498}" presName="node" presStyleLbl="node1" presStyleIdx="1" presStyleCnt="4" custScaleX="152771" custScaleY="145873" custRadScaleRad="113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012033-3930-4DE7-BEAD-242FDB25A660}" type="pres">
      <dgm:prSet presAssocID="{D06EFC35-560D-4352-9C53-ABB12614C498}" presName="dummy" presStyleCnt="0"/>
      <dgm:spPr/>
    </dgm:pt>
    <dgm:pt modelId="{32FB5858-2420-445D-80E8-9F85124BDBD7}" type="pres">
      <dgm:prSet presAssocID="{8CF2D504-C4A6-47B1-A8E0-F4F63797EFB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0E55D783-D3DF-44B2-B04A-49C652833D88}" type="pres">
      <dgm:prSet presAssocID="{05AF27A4-D555-4574-917D-754624456563}" presName="node" presStyleLbl="node1" presStyleIdx="2" presStyleCnt="4" custScaleX="154961" custScaleY="145867" custRadScaleRad="100007" custRadScaleInc="-22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34F69A-4384-4E3D-B9B6-1F6C67BD5066}" type="pres">
      <dgm:prSet presAssocID="{05AF27A4-D555-4574-917D-754624456563}" presName="dummy" presStyleCnt="0"/>
      <dgm:spPr/>
    </dgm:pt>
    <dgm:pt modelId="{B8E667D5-D0C2-4746-A44F-A6695501F66E}" type="pres">
      <dgm:prSet presAssocID="{2F2B2202-EB05-4E85-83E0-C87949367071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3D01680-95F8-4C83-8294-74F210185B90}" type="pres">
      <dgm:prSet presAssocID="{830DC1D8-9F5C-4ACD-BA21-847D44F621EA}" presName="node" presStyleLbl="node1" presStyleIdx="3" presStyleCnt="4" custScaleX="161077" custScaleY="149396" custRadScaleRad="1151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57B745-6F75-4952-8E6A-F355C731D84E}" type="pres">
      <dgm:prSet presAssocID="{830DC1D8-9F5C-4ACD-BA21-847D44F621EA}" presName="dummy" presStyleCnt="0"/>
      <dgm:spPr/>
    </dgm:pt>
    <dgm:pt modelId="{6F2AB019-FFE1-4E9D-A290-3BB0651D05F6}" type="pres">
      <dgm:prSet presAssocID="{79EB0764-F3B4-40CF-89E4-A799E588D2F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AEFA0AD1-39B4-41AC-A87C-D3C4FE5C4C88}" type="presOf" srcId="{05AF27A4-D555-4574-917D-754624456563}" destId="{0E55D783-D3DF-44B2-B04A-49C652833D88}" srcOrd="0" destOrd="0" presId="urn:microsoft.com/office/officeart/2005/8/layout/radial6"/>
    <dgm:cxn modelId="{8C242E18-38B5-4906-8208-D72F21A0407B}" srcId="{4F081A93-8E48-4ACD-B38B-CADD51A8B6F3}" destId="{98C87135-1625-4946-A950-988C23F87CB9}" srcOrd="0" destOrd="0" parTransId="{1F5E5AE0-A1D5-4249-8749-371E49F2557A}" sibTransId="{BA401562-8709-4A8A-A377-8040D83201A1}"/>
    <dgm:cxn modelId="{46C4E472-632F-4982-9927-875988A20F40}" type="presOf" srcId="{38832E83-C97C-48A6-81AE-91B2A8E4F5D5}" destId="{3A08B708-737D-4CFE-A747-90601E38E2D6}" srcOrd="0" destOrd="0" presId="urn:microsoft.com/office/officeart/2005/8/layout/radial6"/>
    <dgm:cxn modelId="{DB18AB62-FBC0-479D-BE14-7239927EB9ED}" srcId="{4F081A93-8E48-4ACD-B38B-CADD51A8B6F3}" destId="{830DC1D8-9F5C-4ACD-BA21-847D44F621EA}" srcOrd="3" destOrd="0" parTransId="{B2338CF6-3348-442A-A088-CABB747F4DE9}" sibTransId="{79EB0764-F3B4-40CF-89E4-A799E588D2F7}"/>
    <dgm:cxn modelId="{69A18748-39B8-44C3-BE0E-BE23857EB05C}" type="presOf" srcId="{4F081A93-8E48-4ACD-B38B-CADD51A8B6F3}" destId="{F3D9BCC2-FE47-4C1C-9F39-2AECE928815B}" srcOrd="0" destOrd="0" presId="urn:microsoft.com/office/officeart/2005/8/layout/radial6"/>
    <dgm:cxn modelId="{84857A83-C51A-4277-82DC-38CA0A6E3379}" type="presOf" srcId="{BA401562-8709-4A8A-A377-8040D83201A1}" destId="{E57E4A79-BDD2-4DC2-B0C1-D8E941BA4F11}" srcOrd="0" destOrd="0" presId="urn:microsoft.com/office/officeart/2005/8/layout/radial6"/>
    <dgm:cxn modelId="{C96E1870-11D4-40D5-A7D8-6141BE786A50}" srcId="{38832E83-C97C-48A6-81AE-91B2A8E4F5D5}" destId="{4F081A93-8E48-4ACD-B38B-CADD51A8B6F3}" srcOrd="0" destOrd="0" parTransId="{C61E92C2-CE75-4E99-814E-316DC1CCD1E0}" sibTransId="{9769F851-D73F-4540-B2CA-1285433B29F8}"/>
    <dgm:cxn modelId="{BB3E0E76-4915-47D9-9DF1-FE67237EDA2A}" type="presOf" srcId="{98C87135-1625-4946-A950-988C23F87CB9}" destId="{7B4D6FE4-2D67-491D-A55A-3DF509D4F540}" srcOrd="0" destOrd="0" presId="urn:microsoft.com/office/officeart/2005/8/layout/radial6"/>
    <dgm:cxn modelId="{AE8B2419-26F1-41CA-AF15-014FEC39A7D2}" srcId="{4F081A93-8E48-4ACD-B38B-CADD51A8B6F3}" destId="{05AF27A4-D555-4574-917D-754624456563}" srcOrd="2" destOrd="0" parTransId="{94632052-BC34-4F9D-B7FE-53C9AFDF1F20}" sibTransId="{2F2B2202-EB05-4E85-83E0-C87949367071}"/>
    <dgm:cxn modelId="{ACCD68C5-AAD7-420A-9280-DC17B1A52C16}" type="presOf" srcId="{8CF2D504-C4A6-47B1-A8E0-F4F63797EFB4}" destId="{32FB5858-2420-445D-80E8-9F85124BDBD7}" srcOrd="0" destOrd="0" presId="urn:microsoft.com/office/officeart/2005/8/layout/radial6"/>
    <dgm:cxn modelId="{952048E7-A86C-4E9E-9274-7734D1B41E49}" srcId="{4F081A93-8E48-4ACD-B38B-CADD51A8B6F3}" destId="{D06EFC35-560D-4352-9C53-ABB12614C498}" srcOrd="1" destOrd="0" parTransId="{44BBB4CE-1B95-46D5-A6F8-76B609D4EBBB}" sibTransId="{8CF2D504-C4A6-47B1-A8E0-F4F63797EFB4}"/>
    <dgm:cxn modelId="{A02DA629-A31E-4E5E-90DE-CF057EAF6FCE}" type="presOf" srcId="{79EB0764-F3B4-40CF-89E4-A799E588D2F7}" destId="{6F2AB019-FFE1-4E9D-A290-3BB0651D05F6}" srcOrd="0" destOrd="0" presId="urn:microsoft.com/office/officeart/2005/8/layout/radial6"/>
    <dgm:cxn modelId="{98438197-DBDB-4E9A-A04D-3DC64CC0631C}" type="presOf" srcId="{830DC1D8-9F5C-4ACD-BA21-847D44F621EA}" destId="{C3D01680-95F8-4C83-8294-74F210185B90}" srcOrd="0" destOrd="0" presId="urn:microsoft.com/office/officeart/2005/8/layout/radial6"/>
    <dgm:cxn modelId="{03298F86-0DF0-41F9-B21F-B3359B35A5B6}" type="presOf" srcId="{D06EFC35-560D-4352-9C53-ABB12614C498}" destId="{CFE9970F-13F3-4719-9703-5E9EB56088FA}" srcOrd="0" destOrd="0" presId="urn:microsoft.com/office/officeart/2005/8/layout/radial6"/>
    <dgm:cxn modelId="{38B506E6-1011-48E3-A407-28B0B3A41647}" type="presOf" srcId="{2F2B2202-EB05-4E85-83E0-C87949367071}" destId="{B8E667D5-D0C2-4746-A44F-A6695501F66E}" srcOrd="0" destOrd="0" presId="urn:microsoft.com/office/officeart/2005/8/layout/radial6"/>
    <dgm:cxn modelId="{B97C69DB-1C1F-433C-85AF-7B572932A1A2}" type="presParOf" srcId="{3A08B708-737D-4CFE-A747-90601E38E2D6}" destId="{F3D9BCC2-FE47-4C1C-9F39-2AECE928815B}" srcOrd="0" destOrd="0" presId="urn:microsoft.com/office/officeart/2005/8/layout/radial6"/>
    <dgm:cxn modelId="{09CC54AC-DDE2-4408-A097-8CD0EC368048}" type="presParOf" srcId="{3A08B708-737D-4CFE-A747-90601E38E2D6}" destId="{7B4D6FE4-2D67-491D-A55A-3DF509D4F540}" srcOrd="1" destOrd="0" presId="urn:microsoft.com/office/officeart/2005/8/layout/radial6"/>
    <dgm:cxn modelId="{99DC20D8-25F9-410E-B1FB-B04A707AA2AE}" type="presParOf" srcId="{3A08B708-737D-4CFE-A747-90601E38E2D6}" destId="{FFC554C2-1586-4761-A1AE-DC7B967A949E}" srcOrd="2" destOrd="0" presId="urn:microsoft.com/office/officeart/2005/8/layout/radial6"/>
    <dgm:cxn modelId="{D5204694-E9D3-41C4-9BB1-8BE3AA0F5B68}" type="presParOf" srcId="{3A08B708-737D-4CFE-A747-90601E38E2D6}" destId="{E57E4A79-BDD2-4DC2-B0C1-D8E941BA4F11}" srcOrd="3" destOrd="0" presId="urn:microsoft.com/office/officeart/2005/8/layout/radial6"/>
    <dgm:cxn modelId="{E21674AC-E6AB-44B9-B216-DE7006840A2F}" type="presParOf" srcId="{3A08B708-737D-4CFE-A747-90601E38E2D6}" destId="{CFE9970F-13F3-4719-9703-5E9EB56088FA}" srcOrd="4" destOrd="0" presId="urn:microsoft.com/office/officeart/2005/8/layout/radial6"/>
    <dgm:cxn modelId="{0D12112C-6329-4B70-898A-AEA24C035A5D}" type="presParOf" srcId="{3A08B708-737D-4CFE-A747-90601E38E2D6}" destId="{65012033-3930-4DE7-BEAD-242FDB25A660}" srcOrd="5" destOrd="0" presId="urn:microsoft.com/office/officeart/2005/8/layout/radial6"/>
    <dgm:cxn modelId="{3A54A70A-1A4C-41EC-8098-E196B6E1C7F3}" type="presParOf" srcId="{3A08B708-737D-4CFE-A747-90601E38E2D6}" destId="{32FB5858-2420-445D-80E8-9F85124BDBD7}" srcOrd="6" destOrd="0" presId="urn:microsoft.com/office/officeart/2005/8/layout/radial6"/>
    <dgm:cxn modelId="{F520E944-4521-49DC-A6C8-389B99D566B5}" type="presParOf" srcId="{3A08B708-737D-4CFE-A747-90601E38E2D6}" destId="{0E55D783-D3DF-44B2-B04A-49C652833D88}" srcOrd="7" destOrd="0" presId="urn:microsoft.com/office/officeart/2005/8/layout/radial6"/>
    <dgm:cxn modelId="{6FF18152-DA6E-4645-83AA-B80B124EBA85}" type="presParOf" srcId="{3A08B708-737D-4CFE-A747-90601E38E2D6}" destId="{ED34F69A-4384-4E3D-B9B6-1F6C67BD5066}" srcOrd="8" destOrd="0" presId="urn:microsoft.com/office/officeart/2005/8/layout/radial6"/>
    <dgm:cxn modelId="{AD802A4F-564B-456D-B055-D5F7A4F03B9E}" type="presParOf" srcId="{3A08B708-737D-4CFE-A747-90601E38E2D6}" destId="{B8E667D5-D0C2-4746-A44F-A6695501F66E}" srcOrd="9" destOrd="0" presId="urn:microsoft.com/office/officeart/2005/8/layout/radial6"/>
    <dgm:cxn modelId="{EBA83F33-603D-4AA1-B1B8-4D3AB24EAFF9}" type="presParOf" srcId="{3A08B708-737D-4CFE-A747-90601E38E2D6}" destId="{C3D01680-95F8-4C83-8294-74F210185B90}" srcOrd="10" destOrd="0" presId="urn:microsoft.com/office/officeart/2005/8/layout/radial6"/>
    <dgm:cxn modelId="{03FE1B92-2000-427E-986C-CA4D9BC26EC1}" type="presParOf" srcId="{3A08B708-737D-4CFE-A747-90601E38E2D6}" destId="{0157B745-6F75-4952-8E6A-F355C731D84E}" srcOrd="11" destOrd="0" presId="urn:microsoft.com/office/officeart/2005/8/layout/radial6"/>
    <dgm:cxn modelId="{F6EBE3E3-5691-4FA1-8C5E-41B506743133}" type="presParOf" srcId="{3A08B708-737D-4CFE-A747-90601E38E2D6}" destId="{6F2AB019-FFE1-4E9D-A290-3BB0651D05F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6FBCC6-6980-465B-8363-BF4198441264}">
      <dsp:nvSpPr>
        <dsp:cNvPr id="0" name=""/>
        <dsp:cNvSpPr/>
      </dsp:nvSpPr>
      <dsp:spPr>
        <a:xfrm>
          <a:off x="5156" y="642498"/>
          <a:ext cx="1541338" cy="9248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Multi-year RA	</a:t>
          </a:r>
          <a:endParaRPr lang="en-US" sz="1800" kern="1200" dirty="0"/>
        </a:p>
      </dsp:txBody>
      <dsp:txXfrm>
        <a:off x="32243" y="669585"/>
        <a:ext cx="1487164" cy="870629"/>
      </dsp:txXfrm>
    </dsp:sp>
    <dsp:sp modelId="{5E203237-B020-4B9F-A43E-37E5D065B597}">
      <dsp:nvSpPr>
        <dsp:cNvPr id="0" name=""/>
        <dsp:cNvSpPr/>
      </dsp:nvSpPr>
      <dsp:spPr>
        <a:xfrm>
          <a:off x="1700629" y="913774"/>
          <a:ext cx="326763" cy="382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1700629" y="990224"/>
        <a:ext cx="228734" cy="229351"/>
      </dsp:txXfrm>
    </dsp:sp>
    <dsp:sp modelId="{7BE08E24-3198-477D-86A7-B0CBE093922E}">
      <dsp:nvSpPr>
        <dsp:cNvPr id="0" name=""/>
        <dsp:cNvSpPr/>
      </dsp:nvSpPr>
      <dsp:spPr>
        <a:xfrm>
          <a:off x="2163030" y="642498"/>
          <a:ext cx="1541338" cy="9248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Year 4-10 Planning Assessment</a:t>
          </a:r>
          <a:endParaRPr lang="en-US" sz="1800" kern="1200" dirty="0"/>
        </a:p>
      </dsp:txBody>
      <dsp:txXfrm>
        <a:off x="2190117" y="669585"/>
        <a:ext cx="1487164" cy="870629"/>
      </dsp:txXfrm>
    </dsp:sp>
    <dsp:sp modelId="{B7546505-33DA-41B8-80FF-445B8D470F98}">
      <dsp:nvSpPr>
        <dsp:cNvPr id="0" name=""/>
        <dsp:cNvSpPr/>
      </dsp:nvSpPr>
      <dsp:spPr>
        <a:xfrm>
          <a:off x="3858503" y="913774"/>
          <a:ext cx="326763" cy="38225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858503" y="990224"/>
        <a:ext cx="228734" cy="229351"/>
      </dsp:txXfrm>
    </dsp:sp>
    <dsp:sp modelId="{6A222412-FA4C-44DE-972F-2D93AEAAE93A}">
      <dsp:nvSpPr>
        <dsp:cNvPr id="0" name=""/>
        <dsp:cNvSpPr/>
      </dsp:nvSpPr>
      <dsp:spPr>
        <a:xfrm>
          <a:off x="4320904" y="642498"/>
          <a:ext cx="1541338" cy="9248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LTPP</a:t>
          </a:r>
          <a:endParaRPr lang="en-US" sz="1800" kern="1200" dirty="0"/>
        </a:p>
      </dsp:txBody>
      <dsp:txXfrm>
        <a:off x="4347991" y="669585"/>
        <a:ext cx="1487164" cy="8706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39D9D-2361-4A07-9137-C29ECAB93DE9}">
      <dsp:nvSpPr>
        <dsp:cNvPr id="0" name=""/>
        <dsp:cNvSpPr/>
      </dsp:nvSpPr>
      <dsp:spPr>
        <a:xfrm>
          <a:off x="3" y="25400"/>
          <a:ext cx="6248396" cy="3962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BEF00-8315-42FD-869B-2A01E96B8237}">
      <dsp:nvSpPr>
        <dsp:cNvPr id="0" name=""/>
        <dsp:cNvSpPr/>
      </dsp:nvSpPr>
      <dsp:spPr>
        <a:xfrm>
          <a:off x="6712" y="1219199"/>
          <a:ext cx="2011203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C000"/>
              </a:solidFill>
            </a:rPr>
            <a:t>Multi-year Resource Adequacy 	</a:t>
          </a:r>
          <a:endParaRPr lang="en-US" sz="2000" b="1" kern="1200" dirty="0">
            <a:solidFill>
              <a:srgbClr val="FFC000"/>
            </a:solidFill>
          </a:endParaRPr>
        </a:p>
      </dsp:txBody>
      <dsp:txXfrm>
        <a:off x="86067" y="1298554"/>
        <a:ext cx="1852493" cy="1466890"/>
      </dsp:txXfrm>
    </dsp:sp>
    <dsp:sp modelId="{36502A09-A3E8-4548-895F-555E30979881}">
      <dsp:nvSpPr>
        <dsp:cNvPr id="0" name=""/>
        <dsp:cNvSpPr/>
      </dsp:nvSpPr>
      <dsp:spPr>
        <a:xfrm>
          <a:off x="2118598" y="1219199"/>
          <a:ext cx="2011203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C000"/>
              </a:solidFill>
            </a:rPr>
            <a:t>Market-based Backstop Procurement Mechanism</a:t>
          </a:r>
          <a:r>
            <a:rPr lang="en-US" sz="2000" kern="1200" dirty="0" smtClean="0"/>
            <a:t>	</a:t>
          </a:r>
          <a:endParaRPr lang="en-US" sz="2000" kern="1200" dirty="0"/>
        </a:p>
      </dsp:txBody>
      <dsp:txXfrm>
        <a:off x="2197953" y="1298554"/>
        <a:ext cx="1852493" cy="1466890"/>
      </dsp:txXfrm>
    </dsp:sp>
    <dsp:sp modelId="{EF82B189-7C40-4884-BC0C-733FEBDF24F8}">
      <dsp:nvSpPr>
        <dsp:cNvPr id="0" name=""/>
        <dsp:cNvSpPr/>
      </dsp:nvSpPr>
      <dsp:spPr>
        <a:xfrm>
          <a:off x="4230484" y="1219199"/>
          <a:ext cx="2011203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FFC000"/>
              </a:solidFill>
            </a:rPr>
            <a:t>Year 4-10 Reliability Planning Assessment</a:t>
          </a:r>
          <a:endParaRPr lang="en-US" sz="2000" b="1" kern="1200" dirty="0">
            <a:solidFill>
              <a:srgbClr val="FFC000"/>
            </a:solidFill>
          </a:endParaRPr>
        </a:p>
      </dsp:txBody>
      <dsp:txXfrm>
        <a:off x="4309839" y="1298554"/>
        <a:ext cx="1852493" cy="14668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AB019-FFE1-4E9D-A290-3BB0651D05F6}">
      <dsp:nvSpPr>
        <dsp:cNvPr id="0" name=""/>
        <dsp:cNvSpPr/>
      </dsp:nvSpPr>
      <dsp:spPr>
        <a:xfrm>
          <a:off x="2211212" y="546685"/>
          <a:ext cx="3691559" cy="3691559"/>
        </a:xfrm>
        <a:prstGeom prst="blockArc">
          <a:avLst>
            <a:gd name="adj1" fmla="val 10760352"/>
            <a:gd name="adj2" fmla="val 16722611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E667D5-D0C2-4746-A44F-A6695501F66E}">
      <dsp:nvSpPr>
        <dsp:cNvPr id="0" name=""/>
        <dsp:cNvSpPr/>
      </dsp:nvSpPr>
      <dsp:spPr>
        <a:xfrm>
          <a:off x="2211169" y="591682"/>
          <a:ext cx="3691559" cy="3691559"/>
        </a:xfrm>
        <a:prstGeom prst="blockArc">
          <a:avLst>
            <a:gd name="adj1" fmla="val 4836057"/>
            <a:gd name="adj2" fmla="val 10846153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B5858-2420-445D-80E8-9F85124BDBD7}">
      <dsp:nvSpPr>
        <dsp:cNvPr id="0" name=""/>
        <dsp:cNvSpPr/>
      </dsp:nvSpPr>
      <dsp:spPr>
        <a:xfrm>
          <a:off x="2719097" y="580163"/>
          <a:ext cx="3691559" cy="3691559"/>
        </a:xfrm>
        <a:prstGeom prst="blockArc">
          <a:avLst>
            <a:gd name="adj1" fmla="val 21575813"/>
            <a:gd name="adj2" fmla="val 5808039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7E4A79-BDD2-4DC2-B0C1-D8E941BA4F11}">
      <dsp:nvSpPr>
        <dsp:cNvPr id="0" name=""/>
        <dsp:cNvSpPr/>
      </dsp:nvSpPr>
      <dsp:spPr>
        <a:xfrm>
          <a:off x="2719118" y="552113"/>
          <a:ext cx="3691559" cy="3691559"/>
        </a:xfrm>
        <a:prstGeom prst="blockArc">
          <a:avLst>
            <a:gd name="adj1" fmla="val 15750866"/>
            <a:gd name="adj2" fmla="val 29298"/>
            <a:gd name="adj3" fmla="val 464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9BCC2-FE47-4C1C-9F39-2AECE928815B}">
      <dsp:nvSpPr>
        <dsp:cNvPr id="0" name=""/>
        <dsp:cNvSpPr/>
      </dsp:nvSpPr>
      <dsp:spPr>
        <a:xfrm>
          <a:off x="3413958" y="1528948"/>
          <a:ext cx="1832122" cy="17686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bg1"/>
              </a:solidFill>
            </a:rPr>
            <a:t>Multi-year RA</a:t>
          </a:r>
          <a:endParaRPr lang="en-US" sz="2400" kern="1200" dirty="0">
            <a:solidFill>
              <a:schemeClr val="bg1"/>
            </a:solidFill>
          </a:endParaRPr>
        </a:p>
      </dsp:txBody>
      <dsp:txXfrm>
        <a:off x="3682266" y="1787956"/>
        <a:ext cx="1295506" cy="1250603"/>
      </dsp:txXfrm>
    </dsp:sp>
    <dsp:sp modelId="{7B4D6FE4-2D67-491D-A55A-3DF509D4F540}">
      <dsp:nvSpPr>
        <dsp:cNvPr id="0" name=""/>
        <dsp:cNvSpPr/>
      </dsp:nvSpPr>
      <dsp:spPr>
        <a:xfrm>
          <a:off x="3407634" y="-283835"/>
          <a:ext cx="1844770" cy="17883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C000"/>
              </a:solidFill>
            </a:rPr>
            <a:t>Provide Investment Signals for Existing Resources</a:t>
          </a:r>
          <a:endParaRPr lang="en-US" sz="1600" b="1" kern="1200" dirty="0">
            <a:solidFill>
              <a:srgbClr val="FFC000"/>
            </a:solidFill>
          </a:endParaRPr>
        </a:p>
      </dsp:txBody>
      <dsp:txXfrm>
        <a:off x="3677794" y="-21938"/>
        <a:ext cx="1304450" cy="1264548"/>
      </dsp:txXfrm>
    </dsp:sp>
    <dsp:sp modelId="{CFE9970F-13F3-4719-9703-5E9EB56088FA}">
      <dsp:nvSpPr>
        <dsp:cNvPr id="0" name=""/>
        <dsp:cNvSpPr/>
      </dsp:nvSpPr>
      <dsp:spPr>
        <a:xfrm>
          <a:off x="5458405" y="1544968"/>
          <a:ext cx="1818699" cy="17365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C000"/>
              </a:solidFill>
            </a:rPr>
            <a:t>Encourage Preferred Resource Participation</a:t>
          </a:r>
          <a:endParaRPr lang="en-US" sz="1600" b="1" kern="1200" dirty="0">
            <a:solidFill>
              <a:srgbClr val="FFC000"/>
            </a:solidFill>
          </a:endParaRPr>
        </a:p>
      </dsp:txBody>
      <dsp:txXfrm>
        <a:off x="5724747" y="1799284"/>
        <a:ext cx="1286015" cy="1227948"/>
      </dsp:txXfrm>
    </dsp:sp>
    <dsp:sp modelId="{0E55D783-D3DF-44B2-B04A-49C652833D88}">
      <dsp:nvSpPr>
        <dsp:cNvPr id="0" name=""/>
        <dsp:cNvSpPr/>
      </dsp:nvSpPr>
      <dsp:spPr>
        <a:xfrm>
          <a:off x="3428998" y="3347925"/>
          <a:ext cx="1844770" cy="17365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C000"/>
              </a:solidFill>
            </a:rPr>
            <a:t>Minimize Disorderly Retirement</a:t>
          </a:r>
          <a:endParaRPr lang="en-US" sz="1600" b="1" kern="1200" dirty="0">
            <a:solidFill>
              <a:srgbClr val="FFC000"/>
            </a:solidFill>
          </a:endParaRPr>
        </a:p>
      </dsp:txBody>
      <dsp:txXfrm>
        <a:off x="3699158" y="3602231"/>
        <a:ext cx="1304450" cy="1227897"/>
      </dsp:txXfrm>
    </dsp:sp>
    <dsp:sp modelId="{C3D01680-95F8-4C83-8294-74F210185B90}">
      <dsp:nvSpPr>
        <dsp:cNvPr id="0" name=""/>
        <dsp:cNvSpPr/>
      </dsp:nvSpPr>
      <dsp:spPr>
        <a:xfrm>
          <a:off x="1295399" y="1523997"/>
          <a:ext cx="1917580" cy="17785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C000"/>
              </a:solidFill>
            </a:rPr>
            <a:t>Link Procurement and Planning Functions</a:t>
          </a:r>
          <a:endParaRPr lang="en-US" sz="1600" b="1" kern="1200" dirty="0">
            <a:solidFill>
              <a:srgbClr val="FFC000"/>
            </a:solidFill>
          </a:endParaRPr>
        </a:p>
      </dsp:txBody>
      <dsp:txXfrm>
        <a:off x="1576222" y="1784455"/>
        <a:ext cx="1355934" cy="12576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E913C5B-1487-4F5A-B085-65CBB827E8BC}" type="datetimeFigureOut">
              <a:rPr lang="en-US"/>
              <a:pPr>
                <a:defRPr/>
              </a:pPr>
              <a:t>5/16/2014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7FE06AF-45C5-4F9B-9F07-500B5B88DC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45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714C43-0338-442D-BABE-F4622E701C9E}" type="datetimeFigureOut">
              <a:rPr lang="en-US"/>
              <a:pPr>
                <a:defRPr/>
              </a:pPr>
              <a:t>5/16/2014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E06B062-FF01-4182-8A52-A13B3E27EC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544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lide bkgrnd-logoheader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Slide bkgrnd-Titlefooter2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62513"/>
            <a:ext cx="9144000" cy="199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993775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743200"/>
            <a:ext cx="7772400" cy="22098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600"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3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Page </a:t>
            </a:r>
            <a:fld id="{6449C2A1-DA11-4266-A19F-46B1D79B80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419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4F758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Slide bkgrnd-logofooter.jpg"/>
          <p:cNvPicPr>
            <a:picLocks noChangeAspect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5907088"/>
            <a:ext cx="91440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5" descr="Slide bkgrnd-header-board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rgbClr val="686868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F0DED8B-634B-4AF5-B221-403F4CF514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8" r:id="rId1"/>
    <p:sldLayoutId id="2147485147" r:id="rId2"/>
    <p:sldLayoutId id="2147485149" r:id="rId3"/>
    <p:sldLayoutId id="2147485150" r:id="rId4"/>
    <p:sldLayoutId id="2147485151" r:id="rId5"/>
    <p:sldLayoutId id="2147485152" r:id="rId6"/>
    <p:sldLayoutId id="2147485153" r:id="rId7"/>
    <p:sldLayoutId id="2147485154" r:id="rId8"/>
    <p:sldLayoutId id="2147485155" r:id="rId9"/>
    <p:sldLayoutId id="2147485156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76400"/>
            <a:ext cx="8077200" cy="1447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Benefits of a Multi-year Resource </a:t>
            </a:r>
            <a:r>
              <a:rPr lang="en-US" dirty="0"/>
              <a:t>A</a:t>
            </a:r>
            <a:r>
              <a:rPr lang="en-US" dirty="0" smtClean="0"/>
              <a:t>dequacy Program</a:t>
            </a:r>
            <a: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sz="28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May 20, 2014</a:t>
            </a:r>
            <a:br>
              <a:rPr lang="en-US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962400"/>
            <a:ext cx="7772400" cy="457200"/>
          </a:xfrm>
        </p:spPr>
        <p:txBody>
          <a:bodyPr anchor="b"/>
          <a:lstStyle/>
          <a:p>
            <a:r>
              <a:rPr lang="en-US" dirty="0" smtClean="0"/>
              <a:t>Karl Meeusen, Ph.D., Market Design and Regulatory Policy Lead</a:t>
            </a:r>
          </a:p>
          <a:p>
            <a:r>
              <a:rPr lang="en-US" dirty="0" smtClean="0"/>
              <a:t>Market and Infrastructure Policy</a:t>
            </a:r>
          </a:p>
        </p:txBody>
      </p:sp>
    </p:spTree>
    <p:extLst>
      <p:ext uri="{BB962C8B-B14F-4D97-AF65-F5344CB8AC3E}">
        <p14:creationId xmlns:p14="http://schemas.microsoft.com/office/powerpoint/2010/main" val="69265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many mechanisms used for capacity </a:t>
            </a:r>
            <a:r>
              <a:rPr lang="en-US" smtClean="0"/>
              <a:t>procurement </a:t>
            </a:r>
            <a:r>
              <a:rPr lang="en-US" smtClean="0"/>
              <a:t>at </a:t>
            </a:r>
            <a:r>
              <a:rPr lang="en-US" dirty="0" smtClean="0"/>
              <a:t>the </a:t>
            </a:r>
            <a:r>
              <a:rPr lang="en-US" dirty="0" smtClean="0"/>
              <a:t>CPUC and ISO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343400"/>
          </a:xfrm>
        </p:spPr>
        <p:txBody>
          <a:bodyPr/>
          <a:lstStyle/>
          <a:p>
            <a:r>
              <a:rPr lang="en-US" sz="2200" dirty="0" smtClean="0"/>
              <a:t>Long-Term</a:t>
            </a:r>
          </a:p>
          <a:p>
            <a:pPr lvl="1"/>
            <a:r>
              <a:rPr lang="en-US" sz="2200" dirty="0" smtClean="0"/>
              <a:t>Long-Term Procurement Planning </a:t>
            </a:r>
            <a:r>
              <a:rPr lang="en-US" sz="2200" dirty="0" smtClean="0"/>
              <a:t>process (CPUC) </a:t>
            </a:r>
          </a:p>
          <a:p>
            <a:pPr lvl="1"/>
            <a:r>
              <a:rPr lang="en-US" sz="2200" dirty="0" smtClean="0"/>
              <a:t>RPS </a:t>
            </a:r>
            <a:r>
              <a:rPr lang="en-US" sz="2200" dirty="0"/>
              <a:t>procurement (CPUC</a:t>
            </a:r>
            <a:r>
              <a:rPr lang="en-US" sz="2200" dirty="0" smtClean="0"/>
              <a:t>)</a:t>
            </a:r>
            <a:endParaRPr lang="en-US" sz="2200" dirty="0" smtClean="0"/>
          </a:p>
          <a:p>
            <a:pPr lvl="1"/>
            <a:r>
              <a:rPr lang="en-US" sz="2200" dirty="0" smtClean="0"/>
              <a:t>Energy </a:t>
            </a:r>
            <a:r>
              <a:rPr lang="en-US" sz="2200" dirty="0"/>
              <a:t>Efficiency (CPUC) </a:t>
            </a:r>
            <a:endParaRPr lang="en-US" sz="2200" dirty="0" smtClean="0"/>
          </a:p>
          <a:p>
            <a:pPr lvl="1"/>
            <a:r>
              <a:rPr lang="en-US" sz="2200" dirty="0" smtClean="0"/>
              <a:t>Demand </a:t>
            </a:r>
            <a:r>
              <a:rPr lang="en-US" sz="2200" dirty="0"/>
              <a:t>Response (CPUC) </a:t>
            </a:r>
            <a:endParaRPr lang="en-US" sz="2200" dirty="0" smtClean="0"/>
          </a:p>
          <a:p>
            <a:pPr lvl="1"/>
            <a:r>
              <a:rPr lang="en-US" sz="2200" dirty="0"/>
              <a:t>Storage (CPUC) </a:t>
            </a:r>
            <a:endParaRPr lang="en-US" sz="2200" dirty="0" smtClean="0"/>
          </a:p>
          <a:p>
            <a:r>
              <a:rPr lang="en-US" sz="2200" dirty="0" smtClean="0"/>
              <a:t>Year-ahead</a:t>
            </a:r>
            <a:endParaRPr lang="en-US" sz="2200" dirty="0"/>
          </a:p>
          <a:p>
            <a:pPr lvl="1"/>
            <a:r>
              <a:rPr lang="en-US" sz="2200" dirty="0"/>
              <a:t>Resource Adequacy </a:t>
            </a:r>
            <a:r>
              <a:rPr lang="en-US" sz="2200" dirty="0"/>
              <a:t>(CPUC) </a:t>
            </a:r>
            <a:endParaRPr lang="en-US" sz="2200" dirty="0" smtClean="0"/>
          </a:p>
          <a:p>
            <a:pPr lvl="1"/>
            <a:r>
              <a:rPr lang="en-US" sz="2200" dirty="0" smtClean="0"/>
              <a:t>Capacity </a:t>
            </a:r>
            <a:r>
              <a:rPr lang="en-US" sz="2200" dirty="0" smtClean="0"/>
              <a:t>Procurement </a:t>
            </a:r>
            <a:r>
              <a:rPr lang="en-US" sz="2200" dirty="0"/>
              <a:t>Mechanism </a:t>
            </a:r>
            <a:r>
              <a:rPr lang="en-US" sz="2200" dirty="0" smtClean="0"/>
              <a:t>(ISO) </a:t>
            </a:r>
            <a:endParaRPr lang="en-US" sz="2200" dirty="0" smtClean="0"/>
          </a:p>
          <a:p>
            <a:r>
              <a:rPr lang="en-US" sz="2200" dirty="0" smtClean="0"/>
              <a:t>Real-time</a:t>
            </a:r>
          </a:p>
          <a:p>
            <a:pPr lvl="1"/>
            <a:r>
              <a:rPr lang="en-US" sz="2200" dirty="0"/>
              <a:t>ISO’s Capacity Procurement </a:t>
            </a:r>
            <a:r>
              <a:rPr lang="en-US" sz="2200" dirty="0"/>
              <a:t>Mechanism (ISO) </a:t>
            </a:r>
            <a:endParaRPr lang="en-US" sz="2200" dirty="0" smtClean="0"/>
          </a:p>
          <a:p>
            <a:pPr lvl="1"/>
            <a:r>
              <a:rPr lang="en-US" sz="2200" dirty="0" smtClean="0"/>
              <a:t>ISO’s Residual Unit Commitment </a:t>
            </a:r>
            <a:r>
              <a:rPr lang="en-US" sz="2200" dirty="0"/>
              <a:t>(ISO)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449C2A1-DA11-4266-A19F-46B1D79B80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838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Rapid Structural Changes are Impacting our Industry’s Traditional Means of Producing and Delivering 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343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Policy and </a:t>
            </a:r>
            <a:r>
              <a:rPr lang="en-US" b="1" dirty="0"/>
              <a:t>t</a:t>
            </a:r>
            <a:r>
              <a:rPr lang="en-US" b="1" dirty="0" smtClean="0"/>
              <a:t>echnology are driving  change: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Once Through Cooling policy to protect marine life.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Increasing Renewable Portfolio Standard.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Growing numbers of distributed energy resources.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050" b="1" dirty="0" smtClean="0"/>
          </a:p>
          <a:p>
            <a:pPr marL="0" indent="0">
              <a:buNone/>
            </a:pPr>
            <a:r>
              <a:rPr lang="en-US" b="1" dirty="0" smtClean="0"/>
              <a:t>Opportunity</a:t>
            </a:r>
            <a:endParaRPr lang="en-US" b="1" dirty="0"/>
          </a:p>
          <a:p>
            <a:r>
              <a:rPr lang="en-US" dirty="0" smtClean="0"/>
              <a:t>Link planning and procurement functions across multiple years to address these structural changes and secure resources in the right places with the right capabilities.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449C2A1-DA11-4266-A19F-46B1D79B80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4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r>
              <a:rPr lang="en-US" dirty="0" smtClean="0"/>
              <a:t>Linking planning and procurement functions provide a more holistic and complete view of short and long-term system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4876800" cy="4343400"/>
          </a:xfrm>
        </p:spPr>
        <p:txBody>
          <a:bodyPr/>
          <a:lstStyle/>
          <a:p>
            <a:pPr marL="0" indent="0">
              <a:buNone/>
            </a:pPr>
            <a:endParaRPr lang="en-US" b="1" dirty="0" smtClean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C000"/>
                </a:solidFill>
              </a:rPr>
              <a:t>The Joint Reliability Plan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449C2A1-DA11-4266-A19F-46B1D79B803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152400" y="2209800"/>
            <a:ext cx="19050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Plan to ensure long-term reliability in California</a:t>
            </a:r>
            <a:endParaRPr lang="en-US" b="1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44006696"/>
              </p:ext>
            </p:extLst>
          </p:nvPr>
        </p:nvGraphicFramePr>
        <p:xfrm>
          <a:off x="2209800" y="4495800"/>
          <a:ext cx="5867400" cy="220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83444165"/>
              </p:ext>
            </p:extLst>
          </p:nvPr>
        </p:nvGraphicFramePr>
        <p:xfrm>
          <a:off x="2209800" y="1447800"/>
          <a:ext cx="6248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1729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a Multi-year Resource Adequacy Program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7622831"/>
              </p:ext>
            </p:extLst>
          </p:nvPr>
        </p:nvGraphicFramePr>
        <p:xfrm>
          <a:off x="228600" y="1371600"/>
          <a:ext cx="8610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449C2A1-DA11-4266-A19F-46B1D79B803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00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 are at least four benefits </a:t>
            </a:r>
            <a:r>
              <a:rPr lang="en-US" dirty="0"/>
              <a:t>of a Multi-year Resource Adequacy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343400"/>
          </a:xfrm>
        </p:spPr>
        <p:txBody>
          <a:bodyPr/>
          <a:lstStyle/>
          <a:p>
            <a:r>
              <a:rPr lang="en-US" sz="2000" dirty="0"/>
              <a:t>Minimizes Disorderly </a:t>
            </a:r>
            <a:r>
              <a:rPr lang="en-US" sz="2000" dirty="0" smtClean="0"/>
              <a:t>Retirement</a:t>
            </a:r>
          </a:p>
          <a:p>
            <a:pPr lvl="1"/>
            <a:r>
              <a:rPr lang="en-US" sz="2000" dirty="0" smtClean="0"/>
              <a:t>Better economic signals sent to market participants to encourage “efficient” retirements</a:t>
            </a:r>
          </a:p>
          <a:p>
            <a:r>
              <a:rPr lang="en-US" sz="2000" dirty="0"/>
              <a:t>Encourages Preferred Resources</a:t>
            </a:r>
          </a:p>
          <a:p>
            <a:pPr lvl="1"/>
            <a:r>
              <a:rPr lang="en-US" sz="2000" dirty="0"/>
              <a:t>More time for a developer to create a program or product</a:t>
            </a:r>
          </a:p>
          <a:p>
            <a:pPr lvl="1"/>
            <a:r>
              <a:rPr lang="en-US" sz="2000" dirty="0"/>
              <a:t>Creates an obligation, and therefore certainty around the development of preferred resources</a:t>
            </a:r>
          </a:p>
          <a:p>
            <a:r>
              <a:rPr lang="en-US" sz="2000" dirty="0" smtClean="0"/>
              <a:t>Links </a:t>
            </a:r>
            <a:r>
              <a:rPr lang="en-US" sz="2000" dirty="0"/>
              <a:t>Procurement and Planning </a:t>
            </a:r>
            <a:r>
              <a:rPr lang="en-US" sz="2000" dirty="0" smtClean="0"/>
              <a:t>Functions</a:t>
            </a:r>
          </a:p>
          <a:p>
            <a:pPr lvl="1"/>
            <a:r>
              <a:rPr lang="en-US" sz="2000" dirty="0" smtClean="0"/>
              <a:t>More </a:t>
            </a:r>
            <a:r>
              <a:rPr lang="en-US" sz="2000" dirty="0"/>
              <a:t>holistic and complete view of resource needs over the short and long-term </a:t>
            </a:r>
            <a:r>
              <a:rPr lang="en-US" sz="2000" dirty="0" smtClean="0"/>
              <a:t>horizon</a:t>
            </a:r>
          </a:p>
          <a:p>
            <a:r>
              <a:rPr lang="en-US" sz="2000" dirty="0" smtClean="0"/>
              <a:t>Provides </a:t>
            </a:r>
            <a:r>
              <a:rPr lang="en-US" sz="2000" dirty="0"/>
              <a:t>Investment Signals to Existing </a:t>
            </a:r>
            <a:r>
              <a:rPr lang="en-US" sz="2000" dirty="0" smtClean="0"/>
              <a:t>Resources</a:t>
            </a:r>
          </a:p>
          <a:p>
            <a:pPr lvl="1"/>
            <a:r>
              <a:rPr lang="en-US" sz="2000" dirty="0" smtClean="0"/>
              <a:t>Aligns </a:t>
            </a:r>
            <a:r>
              <a:rPr lang="en-US" sz="2000" dirty="0"/>
              <a:t>capacity procurement </a:t>
            </a:r>
            <a:r>
              <a:rPr lang="en-US" sz="2000" dirty="0" smtClean="0"/>
              <a:t>and timing </a:t>
            </a:r>
            <a:r>
              <a:rPr lang="en-US" sz="2000" dirty="0"/>
              <a:t>of investment decisions for existing resources- upgrades, repowers, capacity additions, flexibility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449C2A1-DA11-4266-A19F-46B1D79B803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76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multi-year requirement must include 100% forward capacity requirements for flexible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flexible requirement must be 100% into the future in order for the multi-year RA forward requirement to mitigate the risk of retirement</a:t>
            </a:r>
          </a:p>
          <a:p>
            <a:r>
              <a:rPr lang="en-US" dirty="0" smtClean="0"/>
              <a:t>The flexible resources at risk of </a:t>
            </a:r>
            <a:r>
              <a:rPr lang="en-US" dirty="0" smtClean="0"/>
              <a:t>retirement:</a:t>
            </a:r>
            <a:endParaRPr lang="en-US" dirty="0" smtClean="0"/>
          </a:p>
          <a:p>
            <a:pPr lvl="1"/>
            <a:r>
              <a:rPr lang="en-US" sz="2300" dirty="0" smtClean="0"/>
              <a:t>Resources with high operational costs</a:t>
            </a:r>
          </a:p>
          <a:p>
            <a:pPr lvl="1"/>
            <a:r>
              <a:rPr lang="en-US" sz="2300" dirty="0" smtClean="0"/>
              <a:t>Resources that will require significant investment to remain in service</a:t>
            </a:r>
          </a:p>
          <a:p>
            <a:pPr lvl="1">
              <a:spcAft>
                <a:spcPts val="600"/>
              </a:spcAft>
            </a:pPr>
            <a:r>
              <a:rPr lang="en-US" sz="2300" dirty="0" smtClean="0"/>
              <a:t>Generic resources that will require investment to become flexible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6449C2A1-DA11-4266-A19F-46B1D79B803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06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92D05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ISO Document" ma:contentTypeID="0x010100B72ED250C60CFC47AE0A3A0E894079260066B21BE112A2A346B21F75DA471D4EB6" ma:contentTypeVersion="76" ma:contentTypeDescription="" ma:contentTypeScope="" ma:versionID="bc029c6d8b7b674d65abec7cc82fbdef">
  <xsd:schema xmlns:xsd="http://www.w3.org/2001/XMLSchema" xmlns:xs="http://www.w3.org/2001/XMLSchema" xmlns:p="http://schemas.microsoft.com/office/2006/metadata/properties" xmlns:ns2="e6671a59-50a7-4167-890c-836f7535b734" xmlns:ns3="dcc7e218-8b47-4273-ba28-07719656e1ad" targetNamespace="http://schemas.microsoft.com/office/2006/metadata/properties" ma:root="true" ma:fieldsID="d887ee5a9475b964cba90d6e247c1836" ns2:_="" ns3:_="">
    <xsd:import namespace="e6671a59-50a7-4167-890c-836f7535b734"/>
    <xsd:import namespace="dcc7e218-8b47-4273-ba28-07719656e1ad"/>
    <xsd:element name="properties">
      <xsd:complexType>
        <xsd:sequence>
          <xsd:element name="documentManagement">
            <xsd:complexType>
              <xsd:all>
                <xsd:element ref="ns2:Doc_x0020_Owner"/>
                <xsd:element ref="ns2:Doc_x0020_Status"/>
                <xsd:element ref="ns2:InfoSec_x0020_Classification" minOccurs="0"/>
                <xsd:element ref="ns2:ISO_x0020_Department" minOccurs="0"/>
                <xsd:element ref="ns2:Date_x0020_Became_x0020_Record" minOccurs="0"/>
                <xsd:element ref="ns3:_dlc_DocIdUrl" minOccurs="0"/>
                <xsd:element ref="ns3:_dlc_DocIdPersistId" minOccurs="0"/>
                <xsd:element ref="ns3:_dlc_DocId" minOccurs="0"/>
                <xsd:element ref="ns2:Divi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71a59-50a7-4167-890c-836f7535b734" elementFormDefault="qualified">
    <xsd:import namespace="http://schemas.microsoft.com/office/2006/documentManagement/types"/>
    <xsd:import namespace="http://schemas.microsoft.com/office/infopath/2007/PartnerControls"/>
    <xsd:element name="Doc_x0020_Owner" ma:index="2" ma:displayName="Doc Owner" ma:description="" ma:list="UserInfo" ma:SharePointGroup="0" ma:internalName="Doc_x0020_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c_x0020_Status" ma:index="3" ma:displayName="Doc Status" ma:format="Dropdown" ma:internalName="Doc_x0020_Status" ma:readOnly="false">
      <xsd:simpleType>
        <xsd:restriction base="dms:Choice">
          <xsd:enumeration value="Draft"/>
          <xsd:enumeration value="Under Review"/>
          <xsd:enumeration value="Final"/>
        </xsd:restriction>
      </xsd:simpleType>
    </xsd:element>
    <xsd:element name="InfoSec_x0020_Classification" ma:index="4" nillable="true" ma:displayName="InfoSec Classification" ma:description="" ma:format="RadioButtons" ma:internalName="InfoSec_x0020_Classification">
      <xsd:simpleType>
        <xsd:restriction base="dms:Choice">
          <xsd:enumeration value="CAISO Public"/>
          <xsd:enumeration value="Copyright 2014 California ISO"/>
          <xsd:enumeration value="California ISO INTERNAL USE. For use by all authorized California ISO personnel. Do not release or disclose outside the California ISO."/>
          <xsd:enumeration value="California ISO CONFIDENTIAL. For use by authorized California ISO personnel only with a need to know. Do not release or disclose outside the California ISO."/>
          <xsd:enumeration value="California ISO RESTRICTED. This information is for use solely by authorized California ISO employees with a need to know and a signed confidentiality non-disclosure agreement.  Do not release, disclose or reproduce this information."/>
          <xsd:enumeration value="PCII or CEII"/>
          <xsd:enumeration value="Privileged and Confidential. (Legal Use Only)."/>
          <xsd:enumeration value="Copyright 2013 California ISO"/>
          <xsd:enumeration value="Copyright 2012 California ISO"/>
          <xsd:enumeration value="Copyright 2011 California ISO"/>
        </xsd:restriction>
      </xsd:simpleType>
    </xsd:element>
    <xsd:element name="ISO_x0020_Department" ma:index="5" nillable="true" ma:displayName="ISO Department" ma:description="" ma:format="Dropdown" ma:internalName="ISO_x0020_Department">
      <xsd:simpleType>
        <xsd:restriction base="dms:Choice">
          <xsd:enumeration value="Business Planning and Operations"/>
          <xsd:enumeration value="Business Solutions"/>
          <xsd:enumeration value="Business Solutions and Quality"/>
          <xsd:enumeration value="Campus Operations"/>
          <xsd:enumeration value="CFO &amp; Treasurer"/>
          <xsd:enumeration value="Communications &amp; Public Relations"/>
          <xsd:enumeration value="Compensation &amp; Benefits"/>
          <xsd:enumeration value="Corporate Business Operations"/>
          <xsd:enumeration value="Corporate Compliance"/>
          <xsd:enumeration value="Corporate Secretary"/>
          <xsd:enumeration value="Customer Service and Stakeholder Affairs"/>
          <xsd:enumeration value="Customer Services &amp; Industrial Affairs"/>
          <xsd:enumeration value="Day-Ahead Market and Real-Time Operations Support"/>
          <xsd:enumeration value="Enterprise Model Management"/>
          <xsd:enumeration value="Executive Advisor - Operations"/>
          <xsd:enumeration value="Executive Office"/>
          <xsd:enumeration value="Federal Affairs"/>
          <xsd:enumeration value="Government Affairs"/>
          <xsd:enumeration value="Grid Assets"/>
          <xsd:enumeration value="Human Resources"/>
          <xsd:enumeration value="Human Resources Operations"/>
          <xsd:enumeration value="Infrastructure Contracts and Management"/>
          <xsd:enumeration value="Infrastructure Development"/>
          <xsd:enumeration value="Interconnection Implementation"/>
          <xsd:enumeration value="Internal Audit"/>
          <xsd:enumeration value="IT Architecture"/>
          <xsd:enumeration value="IT Enterprise Support &amp; Campus Operations"/>
          <xsd:enumeration value="IT Infrastructure Engineering &amp; Systems Operations"/>
          <xsd:enumeration value="IT Operations"/>
          <xsd:enumeration value="Learning &amp; Leadership Development"/>
          <xsd:enumeration value="Legal"/>
          <xsd:enumeration value="Market &amp; Infrastructure Compliance"/>
          <xsd:enumeration value="Market &amp; Infrastructure Policy"/>
          <xsd:enumeration value="Market Analysis &amp; Development"/>
          <xsd:enumeration value="Market Analysis and Development"/>
          <xsd:enumeration value="Market Development and Analysis"/>
          <xsd:enumeration value="Market Monitoring"/>
          <xsd:enumeration value="Market Services"/>
          <xsd:enumeration value="Market Validation and Quality Analysis"/>
          <xsd:enumeration value="Operational Readiness"/>
          <xsd:enumeration value="Operations Compliance &amp; Control"/>
          <xsd:enumeration value="Operations Engineering Services"/>
          <xsd:enumeration value="Operations Process, Procedures and Training"/>
          <xsd:enumeration value="Power Systems and Smart Grid Technology Development"/>
          <xsd:enumeration value="Power Systems Technology Development"/>
          <xsd:enumeration value="Power Systems Technology Oerations"/>
          <xsd:enumeration value="Power Systems Technology Operations"/>
          <xsd:enumeration value="Program Office"/>
          <xsd:enumeration value="QA, Architecture and Enterprise Data Mgmt"/>
          <xsd:enumeration value="Regulatory Affairs"/>
          <xsd:enumeration value="Regulatory Affairs - DER"/>
          <xsd:enumeration value="Regulatory Contracts"/>
          <xsd:enumeration value="Renewable Studies"/>
          <xsd:enumeration value="Security, Architecture, Model Management &amp; Quality"/>
          <xsd:enumeration value="Short-Term Demand and Renewable Forecasting"/>
          <xsd:enumeration value="Smart Grid Technologies &amp; Strategy"/>
          <xsd:enumeration value="Sr Human Resources Manager"/>
          <xsd:enumeration value="Sr. Project Manager - Iron Point Building"/>
          <xsd:enumeration value="State Affairs"/>
          <xsd:enumeration value="State Regulatory Strategy"/>
          <xsd:enumeration value="Strategic Alliances"/>
          <xsd:enumeration value="System Operations"/>
        </xsd:restriction>
      </xsd:simpleType>
    </xsd:element>
    <xsd:element name="Date_x0020_Became_x0020_Record" ma:index="6" nillable="true" ma:displayName="Date Became Record" ma:default="[today]" ma:description="" ma:format="DateOnly" ma:hidden="true" ma:internalName="Date_x0020_Became_x0020_Record" ma:readOnly="false">
      <xsd:simpleType>
        <xsd:restriction base="dms:DateTime"/>
      </xsd:simpleType>
    </xsd:element>
    <xsd:element name="Division" ma:index="16" nillable="true" ma:displayName="ISO Division" ma:default="Market and Infrastructure Development" ma:description="" ma:format="Dropdown" ma:internalName="Division">
      <xsd:simpleType>
        <xsd:restriction base="dms:Choice">
          <xsd:enumeration value="Executive Office"/>
          <xsd:enumeration value="General Counsel &amp; Administration"/>
          <xsd:enumeration value="Human Resources"/>
          <xsd:enumeration value="Market and Infrastructure Development"/>
          <xsd:enumeration value="Market Monitoring"/>
          <xsd:enumeration value="Market Quality &amp; Renewable Integration"/>
          <xsd:enumeration value="Operations"/>
          <xsd:enumeration value="Policy &amp; Client Services"/>
          <xsd:enumeration value="Technology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7e218-8b47-4273-ba28-07719656e1ad" elementFormDefault="qualified">
    <xsd:import namespace="http://schemas.microsoft.com/office/2006/documentManagement/types"/>
    <xsd:import namespace="http://schemas.microsoft.com/office/infopath/2007/PartnerControls"/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_dlc_DocId" ma:index="1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>
  <documentManagement>
    <Doc_x0020_Owner xmlns="e6671a59-50a7-4167-890c-836f7535b734">
      <UserInfo>
        <DisplayName>Bentley, Carrie</DisplayName>
        <AccountId>245</AccountId>
        <AccountType/>
      </UserInfo>
    </Doc_x0020_Owner>
    <Doc_x0020_Status xmlns="e6671a59-50a7-4167-890c-836f7535b734">Draft</Doc_x0020_Status>
    <_dlc_DocIdPersistId xmlns="dcc7e218-8b47-4273-ba28-07719656e1ad" xsi:nil="true"/>
    <Division xmlns="e6671a59-50a7-4167-890c-836f7535b734">Market and Infrastructure Development</Division>
    <Date_x0020_Became_x0020_Record xmlns="e6671a59-50a7-4167-890c-836f7535b734">2013-07-23T17:31:50+00:00</Date_x0020_Became_x0020_Record>
    <InfoSec_x0020_Classification xmlns="e6671a59-50a7-4167-890c-836f7535b734">California ISO INTERNAL USE. For use by all authorized California ISO personnel. Do not release or disclose outside the California ISO.</InfoSec_x0020_Classification>
    <ISO_x0020_Department xmlns="e6671a59-50a7-4167-890c-836f7535b734">Market &amp; Infrastructure Policy</ISO_x0020_Department>
    <_dlc_DocId xmlns="dcc7e218-8b47-4273-ba28-07719656e1ad">XWK2E22ZZR56-67-529</_dlc_DocId>
    <_dlc_DocIdUrl xmlns="dcc7e218-8b47-4273-ba28-07719656e1ad">
      <Url>https://records.oa.caiso.com/sites/MID/MIP/MDRP/_layouts/DocIdRedir.aspx?ID=XWK2E22ZZR56-67-529</Url>
      <Description>XWK2E22ZZR56-67-529</Description>
    </_dlc_DocIdUrl>
  </documentManagement>
</p:properties>
</file>

<file path=customXml/itemProps1.xml><?xml version="1.0" encoding="utf-8"?>
<ds:datastoreItem xmlns:ds="http://schemas.openxmlformats.org/officeDocument/2006/customXml" ds:itemID="{25EEED89-B308-4E40-8D82-B71972BD53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2841BC-782B-4BA8-AA8E-861E2756B6A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14A5358-DA39-4B86-B212-18BA92EB37A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D501D326-286B-4BD6-8D5B-B23BCE1BCB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671a59-50a7-4167-890c-836f7535b734"/>
    <ds:schemaRef ds:uri="dcc7e218-8b47-4273-ba28-07719656e1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90C3339B-2E59-433E-A62C-275E630B09FA}">
  <ds:schemaRefs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dcc7e218-8b47-4273-ba28-07719656e1ad"/>
    <ds:schemaRef ds:uri="http://schemas.microsoft.com/office/infopath/2007/PartnerControls"/>
    <ds:schemaRef ds:uri="e6671a59-50a7-4167-890c-836f7535b73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54076</TotalTime>
  <Words>411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Benefits of a Multi-year Resource Adequacy Program May 20, 2014  </vt:lpstr>
      <vt:lpstr>There many mechanisms used for capacity procurement at the CPUC and ISO  </vt:lpstr>
      <vt:lpstr>Rapid Structural Changes are Impacting our Industry’s Traditional Means of Producing and Delivering Energy</vt:lpstr>
      <vt:lpstr>Linking planning and procurement functions provide a more holistic and complete view of short and long-term system needs</vt:lpstr>
      <vt:lpstr>Benefits of a Multi-year Resource Adequacy Program</vt:lpstr>
      <vt:lpstr>There are at least four benefits of a Multi-year Resource Adequacy Program</vt:lpstr>
      <vt:lpstr>A multi-year requirement must include 100% forward capacity requirements for flexible resources</vt:lpstr>
    </vt:vector>
  </TitlesOfParts>
  <Company>CAISO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Presentation Template_External Use</dc:title>
  <dc:creator>sgibbs</dc:creator>
  <cp:lastModifiedBy>Meeusen, Karl</cp:lastModifiedBy>
  <cp:revision>2161</cp:revision>
  <cp:lastPrinted>2014-01-14T19:47:56Z</cp:lastPrinted>
  <dcterms:created xsi:type="dcterms:W3CDTF">2010-09-13T18:06:33Z</dcterms:created>
  <dcterms:modified xsi:type="dcterms:W3CDTF">2014-05-16T20:29:54Z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0x010100B72ED250C60CFC47AE0A3A0E894079260066B21BE112A2A346B21F75DA471D4EB6</vt:lpwstr>
  </property>
  <property fmtid="{D5CDD505-2E9C-101B-9397-08002B2CF9AE}" pid="4" name="_dlc_DocIdItemGuid">
    <vt:lpwstr>9673e0d8-b967-44f0-9318-25442f44692e</vt:lpwstr>
  </property>
</Properties>
</file>