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4"/>
  </p:sldMasterIdLst>
  <p:notesMasterIdLst>
    <p:notesMasterId r:id="rId22"/>
  </p:notesMasterIdLst>
  <p:sldIdLst>
    <p:sldId id="256" r:id="rId5"/>
    <p:sldId id="297" r:id="rId6"/>
    <p:sldId id="288" r:id="rId7"/>
    <p:sldId id="302" r:id="rId8"/>
    <p:sldId id="307" r:id="rId9"/>
    <p:sldId id="311" r:id="rId10"/>
    <p:sldId id="308" r:id="rId11"/>
    <p:sldId id="309" r:id="rId12"/>
    <p:sldId id="310" r:id="rId13"/>
    <p:sldId id="275" r:id="rId14"/>
    <p:sldId id="291" r:id="rId15"/>
    <p:sldId id="292" r:id="rId16"/>
    <p:sldId id="298" r:id="rId17"/>
    <p:sldId id="299" r:id="rId18"/>
    <p:sldId id="300" r:id="rId19"/>
    <p:sldId id="304" r:id="rId20"/>
    <p:sldId id="305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8F6E8-3D43-6348-AA5E-DD03B0DB7C44}" type="doc">
      <dgm:prSet loTypeId="urn:microsoft.com/office/officeart/2005/8/layout/process1" loCatId="" qsTypeId="urn:microsoft.com/office/officeart/2005/8/quickstyle/3D1" qsCatId="3D" csTypeId="urn:microsoft.com/office/officeart/2005/8/colors/accent1_2" csCatId="accent1" phldr="1"/>
      <dgm:spPr/>
    </dgm:pt>
    <dgm:pt modelId="{C63BDE82-EF9B-774D-8C5B-4D6FA752D7D7}">
      <dgm:prSet phldrT="[Text]"/>
      <dgm:spPr/>
      <dgm:t>
        <a:bodyPr/>
        <a:lstStyle/>
        <a:p>
          <a:r>
            <a:rPr lang="en-US" b="0"/>
            <a:t>Total Online, Pending, and Capacity Authorized: </a:t>
          </a:r>
          <a:r>
            <a:rPr lang="en-US" b="1"/>
            <a:t>4,998.522MW</a:t>
          </a:r>
          <a:endParaRPr lang="en-US"/>
        </a:p>
      </dgm:t>
    </dgm:pt>
    <dgm:pt modelId="{3B233D20-320C-9C40-9663-3831BAF6B77F}" type="parTrans" cxnId="{81C02E24-A770-A042-B95D-3DD32D63A634}">
      <dgm:prSet/>
      <dgm:spPr/>
      <dgm:t>
        <a:bodyPr/>
        <a:lstStyle/>
        <a:p>
          <a:endParaRPr lang="en-US"/>
        </a:p>
      </dgm:t>
    </dgm:pt>
    <dgm:pt modelId="{B19B8B97-A006-DB41-9628-8F1D265FA960}" type="sibTrans" cxnId="{81C02E24-A770-A042-B95D-3DD32D63A634}">
      <dgm:prSet/>
      <dgm:spPr/>
      <dgm:t>
        <a:bodyPr/>
        <a:lstStyle/>
        <a:p>
          <a:endParaRPr lang="en-US"/>
        </a:p>
      </dgm:t>
    </dgm:pt>
    <dgm:pt modelId="{557F201F-90FB-E645-9E98-1D1F2334740B}">
      <dgm:prSet phldrT="[Text]"/>
      <dgm:spPr/>
      <dgm:t>
        <a:bodyPr/>
        <a:lstStyle/>
        <a:p>
          <a:r>
            <a:rPr lang="en-US" dirty="0"/>
            <a:t>Total Online, Pending, and Capacity Authorized: </a:t>
          </a:r>
          <a:r>
            <a:rPr lang="en-US" b="1" dirty="0"/>
            <a:t>3,000MW</a:t>
          </a:r>
          <a:endParaRPr lang="en-US" dirty="0"/>
        </a:p>
      </dgm:t>
    </dgm:pt>
    <dgm:pt modelId="{6D61EC7F-9FEF-3145-9413-0CA4A1268DA0}" type="parTrans" cxnId="{3A3033F2-2694-DB4D-971C-A4C89B367B7E}">
      <dgm:prSet/>
      <dgm:spPr/>
      <dgm:t>
        <a:bodyPr/>
        <a:lstStyle/>
        <a:p>
          <a:endParaRPr lang="en-US"/>
        </a:p>
      </dgm:t>
    </dgm:pt>
    <dgm:pt modelId="{8C20BB40-D0E0-DA4A-95C0-48C6E6B63ECA}" type="sibTrans" cxnId="{3A3033F2-2694-DB4D-971C-A4C89B367B7E}">
      <dgm:prSet/>
      <dgm:spPr/>
      <dgm:t>
        <a:bodyPr/>
        <a:lstStyle/>
        <a:p>
          <a:endParaRPr lang="en-US"/>
        </a:p>
      </dgm:t>
    </dgm:pt>
    <dgm:pt modelId="{C6E97A35-7886-9343-B33C-04E71787EA1C}">
      <dgm:prSet phldrT="[Text]"/>
      <dgm:spPr/>
      <dgm:t>
        <a:bodyPr/>
        <a:lstStyle/>
        <a:p>
          <a:r>
            <a:rPr lang="en-US" b="1"/>
            <a:t>7,998.52MW</a:t>
          </a:r>
        </a:p>
      </dgm:t>
    </dgm:pt>
    <dgm:pt modelId="{C7E55250-B3A1-4D4E-8BE2-C55DFB33AD7F}" type="parTrans" cxnId="{8FD068FD-D7A7-1349-B80B-7EC340FC8C7B}">
      <dgm:prSet/>
      <dgm:spPr/>
      <dgm:t>
        <a:bodyPr/>
        <a:lstStyle/>
        <a:p>
          <a:endParaRPr lang="en-US"/>
        </a:p>
      </dgm:t>
    </dgm:pt>
    <dgm:pt modelId="{ED1EE52B-8672-444A-B09C-A222EF493E42}" type="sibTrans" cxnId="{8FD068FD-D7A7-1349-B80B-7EC340FC8C7B}">
      <dgm:prSet/>
      <dgm:spPr/>
      <dgm:t>
        <a:bodyPr/>
        <a:lstStyle/>
        <a:p>
          <a:endParaRPr lang="en-US"/>
        </a:p>
      </dgm:t>
    </dgm:pt>
    <dgm:pt modelId="{61AC36B9-6B15-E345-83A9-1F9636D710DA}" type="pres">
      <dgm:prSet presAssocID="{DA48F6E8-3D43-6348-AA5E-DD03B0DB7C44}" presName="Name0" presStyleCnt="0">
        <dgm:presLayoutVars>
          <dgm:dir/>
          <dgm:resizeHandles val="exact"/>
        </dgm:presLayoutVars>
      </dgm:prSet>
      <dgm:spPr/>
    </dgm:pt>
    <dgm:pt modelId="{4CD0582F-CDC7-834D-ADC9-C623B5C3A989}" type="pres">
      <dgm:prSet presAssocID="{C63BDE82-EF9B-774D-8C5B-4D6FA752D7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72A22-3E19-9147-9691-33F4E9BA7852}" type="pres">
      <dgm:prSet presAssocID="{B19B8B97-A006-DB41-9628-8F1D265FA960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ECBFAE4B-5883-934B-9380-8425D99668A3}" type="pres">
      <dgm:prSet presAssocID="{B19B8B97-A006-DB41-9628-8F1D265FA96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9771DB9-5F38-A443-A4AA-437FAF20F220}" type="pres">
      <dgm:prSet presAssocID="{557F201F-90FB-E645-9E98-1D1F233474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9A786-E25D-9942-8C3F-E3A4099A5995}" type="pres">
      <dgm:prSet presAssocID="{8C20BB40-D0E0-DA4A-95C0-48C6E6B63ECA}" presName="sibTrans" presStyleLbl="sibTrans2D1" presStyleIdx="1" presStyleCnt="2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2B46C618-DB4D-DA4E-9773-3BE4E126D95A}" type="pres">
      <dgm:prSet presAssocID="{8C20BB40-D0E0-DA4A-95C0-48C6E6B63EC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8D2F566-8709-9544-A736-B317D2F6FC73}" type="pres">
      <dgm:prSet presAssocID="{C6E97A35-7886-9343-B33C-04E71787EA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033F2-2694-DB4D-971C-A4C89B367B7E}" srcId="{DA48F6E8-3D43-6348-AA5E-DD03B0DB7C44}" destId="{557F201F-90FB-E645-9E98-1D1F2334740B}" srcOrd="1" destOrd="0" parTransId="{6D61EC7F-9FEF-3145-9413-0CA4A1268DA0}" sibTransId="{8C20BB40-D0E0-DA4A-95C0-48C6E6B63ECA}"/>
    <dgm:cxn modelId="{81C02E24-A770-A042-B95D-3DD32D63A634}" srcId="{DA48F6E8-3D43-6348-AA5E-DD03B0DB7C44}" destId="{C63BDE82-EF9B-774D-8C5B-4D6FA752D7D7}" srcOrd="0" destOrd="0" parTransId="{3B233D20-320C-9C40-9663-3831BAF6B77F}" sibTransId="{B19B8B97-A006-DB41-9628-8F1D265FA960}"/>
    <dgm:cxn modelId="{71B24E28-281B-4CBE-9B34-F9A8613E4333}" type="presOf" srcId="{DA48F6E8-3D43-6348-AA5E-DD03B0DB7C44}" destId="{61AC36B9-6B15-E345-83A9-1F9636D710DA}" srcOrd="0" destOrd="0" presId="urn:microsoft.com/office/officeart/2005/8/layout/process1"/>
    <dgm:cxn modelId="{BAC17D74-FE3A-473B-B254-83A2948AE0FD}" type="presOf" srcId="{8C20BB40-D0E0-DA4A-95C0-48C6E6B63ECA}" destId="{2B46C618-DB4D-DA4E-9773-3BE4E126D95A}" srcOrd="1" destOrd="0" presId="urn:microsoft.com/office/officeart/2005/8/layout/process1"/>
    <dgm:cxn modelId="{0AA21C7E-D16A-456F-9F83-DC36DC2E424A}" type="presOf" srcId="{557F201F-90FB-E645-9E98-1D1F2334740B}" destId="{19771DB9-5F38-A443-A4AA-437FAF20F220}" srcOrd="0" destOrd="0" presId="urn:microsoft.com/office/officeart/2005/8/layout/process1"/>
    <dgm:cxn modelId="{A7774B16-BCC8-42EC-A18D-F78B25C46895}" type="presOf" srcId="{B19B8B97-A006-DB41-9628-8F1D265FA960}" destId="{ECBFAE4B-5883-934B-9380-8425D99668A3}" srcOrd="1" destOrd="0" presId="urn:microsoft.com/office/officeart/2005/8/layout/process1"/>
    <dgm:cxn modelId="{E877CFDB-DE11-40C0-A88D-28C6B5AD34FF}" type="presOf" srcId="{8C20BB40-D0E0-DA4A-95C0-48C6E6B63ECA}" destId="{4089A786-E25D-9942-8C3F-E3A4099A5995}" srcOrd="0" destOrd="0" presId="urn:microsoft.com/office/officeart/2005/8/layout/process1"/>
    <dgm:cxn modelId="{6A08B590-37BC-4374-ACED-5D7E878E6091}" type="presOf" srcId="{B19B8B97-A006-DB41-9628-8F1D265FA960}" destId="{34772A22-3E19-9147-9691-33F4E9BA7852}" srcOrd="0" destOrd="0" presId="urn:microsoft.com/office/officeart/2005/8/layout/process1"/>
    <dgm:cxn modelId="{EF45839D-000E-42CA-A9F3-4EBD177F7170}" type="presOf" srcId="{C63BDE82-EF9B-774D-8C5B-4D6FA752D7D7}" destId="{4CD0582F-CDC7-834D-ADC9-C623B5C3A989}" srcOrd="0" destOrd="0" presId="urn:microsoft.com/office/officeart/2005/8/layout/process1"/>
    <dgm:cxn modelId="{8FD068FD-D7A7-1349-B80B-7EC340FC8C7B}" srcId="{DA48F6E8-3D43-6348-AA5E-DD03B0DB7C44}" destId="{C6E97A35-7886-9343-B33C-04E71787EA1C}" srcOrd="2" destOrd="0" parTransId="{C7E55250-B3A1-4D4E-8BE2-C55DFB33AD7F}" sibTransId="{ED1EE52B-8672-444A-B09C-A222EF493E42}"/>
    <dgm:cxn modelId="{D4E47F78-556E-47DA-8904-40581B8AC19E}" type="presOf" srcId="{C6E97A35-7886-9343-B33C-04E71787EA1C}" destId="{D8D2F566-8709-9544-A736-B317D2F6FC73}" srcOrd="0" destOrd="0" presId="urn:microsoft.com/office/officeart/2005/8/layout/process1"/>
    <dgm:cxn modelId="{30952A6E-E7B6-4C71-90FC-00BC1B46396C}" type="presParOf" srcId="{61AC36B9-6B15-E345-83A9-1F9636D710DA}" destId="{4CD0582F-CDC7-834D-ADC9-C623B5C3A989}" srcOrd="0" destOrd="0" presId="urn:microsoft.com/office/officeart/2005/8/layout/process1"/>
    <dgm:cxn modelId="{5CDC9F81-7A08-4DBA-BC9E-CA7A28BF0AB6}" type="presParOf" srcId="{61AC36B9-6B15-E345-83A9-1F9636D710DA}" destId="{34772A22-3E19-9147-9691-33F4E9BA7852}" srcOrd="1" destOrd="0" presId="urn:microsoft.com/office/officeart/2005/8/layout/process1"/>
    <dgm:cxn modelId="{7B81A63A-D28A-4F76-AC36-CEBAF43EC113}" type="presParOf" srcId="{34772A22-3E19-9147-9691-33F4E9BA7852}" destId="{ECBFAE4B-5883-934B-9380-8425D99668A3}" srcOrd="0" destOrd="0" presId="urn:microsoft.com/office/officeart/2005/8/layout/process1"/>
    <dgm:cxn modelId="{5537C0B2-8FAF-42AF-B9AD-44AC3FB97B87}" type="presParOf" srcId="{61AC36B9-6B15-E345-83A9-1F9636D710DA}" destId="{19771DB9-5F38-A443-A4AA-437FAF20F220}" srcOrd="2" destOrd="0" presId="urn:microsoft.com/office/officeart/2005/8/layout/process1"/>
    <dgm:cxn modelId="{7269151E-1B3B-4211-B24E-E5F5D4130D4F}" type="presParOf" srcId="{61AC36B9-6B15-E345-83A9-1F9636D710DA}" destId="{4089A786-E25D-9942-8C3F-E3A4099A5995}" srcOrd="3" destOrd="0" presId="urn:microsoft.com/office/officeart/2005/8/layout/process1"/>
    <dgm:cxn modelId="{F1F381FD-B6D1-451E-86A1-D8743EFC7AE0}" type="presParOf" srcId="{4089A786-E25D-9942-8C3F-E3A4099A5995}" destId="{2B46C618-DB4D-DA4E-9773-3BE4E126D95A}" srcOrd="0" destOrd="0" presId="urn:microsoft.com/office/officeart/2005/8/layout/process1"/>
    <dgm:cxn modelId="{DF33D2F2-A06F-4869-9766-436282E4D005}" type="presParOf" srcId="{61AC36B9-6B15-E345-83A9-1F9636D710DA}" destId="{D8D2F566-8709-9544-A736-B317D2F6FC7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D17C5-2521-364F-8612-E201FFEB39A5}" type="doc">
      <dgm:prSet loTypeId="urn:microsoft.com/office/officeart/2005/8/layout/process1" loCatId="" qsTypeId="urn:microsoft.com/office/officeart/2005/8/quickstyle/3D1" qsCatId="3D" csTypeId="urn:microsoft.com/office/officeart/2005/8/colors/accent1_2" csCatId="accent1" phldr="1"/>
      <dgm:spPr/>
    </dgm:pt>
    <dgm:pt modelId="{0D747EB4-EFC9-0E49-857A-139DA60D7113}">
      <dgm:prSet/>
      <dgm:spPr/>
      <dgm:t>
        <a:bodyPr/>
        <a:lstStyle/>
        <a:p>
          <a:r>
            <a:rPr lang="en-US" b="1"/>
            <a:t>12,000MW</a:t>
          </a:r>
          <a:r>
            <a:rPr lang="en-US"/>
            <a:t> Goal</a:t>
          </a:r>
        </a:p>
      </dgm:t>
    </dgm:pt>
    <dgm:pt modelId="{21B56BA9-C5C4-174B-8EB6-B09FDD50A722}" type="parTrans" cxnId="{11AA7723-3F6E-E141-A020-7B0C3AB73EBD}">
      <dgm:prSet/>
      <dgm:spPr/>
      <dgm:t>
        <a:bodyPr/>
        <a:lstStyle/>
        <a:p>
          <a:endParaRPr lang="en-US"/>
        </a:p>
      </dgm:t>
    </dgm:pt>
    <dgm:pt modelId="{53A9B4C3-AD2B-1049-BBBD-6B2A537D3157}" type="sibTrans" cxnId="{11AA7723-3F6E-E141-A020-7B0C3AB73EBD}">
      <dgm:prSet/>
      <dgm:spPr/>
      <dgm:t>
        <a:bodyPr/>
        <a:lstStyle/>
        <a:p>
          <a:endParaRPr lang="en-US"/>
        </a:p>
      </dgm:t>
    </dgm:pt>
    <dgm:pt modelId="{20B6EF47-1CE7-E34B-97E2-01B1C4A5EA27}">
      <dgm:prSet/>
      <dgm:spPr/>
      <dgm:t>
        <a:bodyPr/>
        <a:lstStyle/>
        <a:p>
          <a:r>
            <a:rPr lang="en-US" b="1"/>
            <a:t>7,998.52MW </a:t>
          </a:r>
          <a:r>
            <a:rPr lang="en-US"/>
            <a:t>Current  total</a:t>
          </a:r>
        </a:p>
      </dgm:t>
    </dgm:pt>
    <dgm:pt modelId="{7BB5EF23-E64C-4643-BA36-CC1FDEF3C0DA}" type="parTrans" cxnId="{47ADBB6C-1810-8844-8E83-EC8E3D621BFB}">
      <dgm:prSet/>
      <dgm:spPr/>
      <dgm:t>
        <a:bodyPr/>
        <a:lstStyle/>
        <a:p>
          <a:endParaRPr lang="en-US"/>
        </a:p>
      </dgm:t>
    </dgm:pt>
    <dgm:pt modelId="{C1D1B3BA-32BD-144A-A020-B41E1B979A4F}" type="sibTrans" cxnId="{47ADBB6C-1810-8844-8E83-EC8E3D621BFB}">
      <dgm:prSet/>
      <dgm:spPr/>
      <dgm:t>
        <a:bodyPr/>
        <a:lstStyle/>
        <a:p>
          <a:endParaRPr lang="en-US"/>
        </a:p>
      </dgm:t>
    </dgm:pt>
    <dgm:pt modelId="{F3DFECED-7DFA-2A47-AEAB-6E66E7A34AA3}">
      <dgm:prSet/>
      <dgm:spPr/>
      <dgm:t>
        <a:bodyPr/>
        <a:lstStyle/>
        <a:p>
          <a:r>
            <a:rPr lang="en-US" b="1"/>
            <a:t>4,001.48MW </a:t>
          </a:r>
          <a:r>
            <a:rPr lang="en-US"/>
            <a:t>remaining</a:t>
          </a:r>
        </a:p>
      </dgm:t>
    </dgm:pt>
    <dgm:pt modelId="{CA5690E2-97BF-AB47-8874-23AC8A238A8B}" type="parTrans" cxnId="{ECE7BE16-7DD7-1B48-841E-FDC823974508}">
      <dgm:prSet/>
      <dgm:spPr/>
      <dgm:t>
        <a:bodyPr/>
        <a:lstStyle/>
        <a:p>
          <a:endParaRPr lang="en-US"/>
        </a:p>
      </dgm:t>
    </dgm:pt>
    <dgm:pt modelId="{8725AEBF-27B2-294E-A331-733795A8FCAD}" type="sibTrans" cxnId="{ECE7BE16-7DD7-1B48-841E-FDC823974508}">
      <dgm:prSet/>
      <dgm:spPr/>
      <dgm:t>
        <a:bodyPr/>
        <a:lstStyle/>
        <a:p>
          <a:endParaRPr lang="en-US"/>
        </a:p>
      </dgm:t>
    </dgm:pt>
    <dgm:pt modelId="{3B658D74-D647-BF4A-B3A1-FA9AF7D733FC}" type="pres">
      <dgm:prSet presAssocID="{565D17C5-2521-364F-8612-E201FFEB39A5}" presName="Name0" presStyleCnt="0">
        <dgm:presLayoutVars>
          <dgm:dir/>
          <dgm:resizeHandles val="exact"/>
        </dgm:presLayoutVars>
      </dgm:prSet>
      <dgm:spPr/>
    </dgm:pt>
    <dgm:pt modelId="{EE039B53-A5C9-C046-92EE-9A466AA1DFBC}" type="pres">
      <dgm:prSet presAssocID="{0D747EB4-EFC9-0E49-857A-139DA60D71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D0D57-6880-5446-B50D-6066810C199D}" type="pres">
      <dgm:prSet presAssocID="{53A9B4C3-AD2B-1049-BBBD-6B2A537D3157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DD7FCA42-41E1-ED47-A831-44838C44BB74}" type="pres">
      <dgm:prSet presAssocID="{53A9B4C3-AD2B-1049-BBBD-6B2A537D315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63E5D8D-D16C-1743-B0EA-E42272DE72DF}" type="pres">
      <dgm:prSet presAssocID="{20B6EF47-1CE7-E34B-97E2-01B1C4A5EA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79B61-A983-E346-8D53-60657DB4B2D3}" type="pres">
      <dgm:prSet presAssocID="{C1D1B3BA-32BD-144A-A020-B41E1B979A4F}" presName="sibTrans" presStyleLbl="sibTrans2D1" presStyleIdx="1" presStyleCnt="2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469575C4-F31C-8542-81C8-F6DD074670C9}" type="pres">
      <dgm:prSet presAssocID="{C1D1B3BA-32BD-144A-A020-B41E1B979A4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01AA860-68C1-614B-960F-FC48B9B5A2C2}" type="pres">
      <dgm:prSet presAssocID="{F3DFECED-7DFA-2A47-AEAB-6E66E7A34A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1351C-D020-49AE-B2C2-171F8EA26C74}" type="presOf" srcId="{F3DFECED-7DFA-2A47-AEAB-6E66E7A34AA3}" destId="{401AA860-68C1-614B-960F-FC48B9B5A2C2}" srcOrd="0" destOrd="0" presId="urn:microsoft.com/office/officeart/2005/8/layout/process1"/>
    <dgm:cxn modelId="{47ADBB6C-1810-8844-8E83-EC8E3D621BFB}" srcId="{565D17C5-2521-364F-8612-E201FFEB39A5}" destId="{20B6EF47-1CE7-E34B-97E2-01B1C4A5EA27}" srcOrd="1" destOrd="0" parTransId="{7BB5EF23-E64C-4643-BA36-CC1FDEF3C0DA}" sibTransId="{C1D1B3BA-32BD-144A-A020-B41E1B979A4F}"/>
    <dgm:cxn modelId="{ECE7BE16-7DD7-1B48-841E-FDC823974508}" srcId="{565D17C5-2521-364F-8612-E201FFEB39A5}" destId="{F3DFECED-7DFA-2A47-AEAB-6E66E7A34AA3}" srcOrd="2" destOrd="0" parTransId="{CA5690E2-97BF-AB47-8874-23AC8A238A8B}" sibTransId="{8725AEBF-27B2-294E-A331-733795A8FCAD}"/>
    <dgm:cxn modelId="{8BAD520F-C1A4-46A0-A80B-6E340C84797C}" type="presOf" srcId="{20B6EF47-1CE7-E34B-97E2-01B1C4A5EA27}" destId="{463E5D8D-D16C-1743-B0EA-E42272DE72DF}" srcOrd="0" destOrd="0" presId="urn:microsoft.com/office/officeart/2005/8/layout/process1"/>
    <dgm:cxn modelId="{AB07DA38-EEF9-48E2-AC03-EE6F2E322C47}" type="presOf" srcId="{0D747EB4-EFC9-0E49-857A-139DA60D7113}" destId="{EE039B53-A5C9-C046-92EE-9A466AA1DFBC}" srcOrd="0" destOrd="0" presId="urn:microsoft.com/office/officeart/2005/8/layout/process1"/>
    <dgm:cxn modelId="{11AA7723-3F6E-E141-A020-7B0C3AB73EBD}" srcId="{565D17C5-2521-364F-8612-E201FFEB39A5}" destId="{0D747EB4-EFC9-0E49-857A-139DA60D7113}" srcOrd="0" destOrd="0" parTransId="{21B56BA9-C5C4-174B-8EB6-B09FDD50A722}" sibTransId="{53A9B4C3-AD2B-1049-BBBD-6B2A537D3157}"/>
    <dgm:cxn modelId="{C1F54A21-48C8-4FBF-BBF7-CBFDCA5F9D4B}" type="presOf" srcId="{C1D1B3BA-32BD-144A-A020-B41E1B979A4F}" destId="{60279B61-A983-E346-8D53-60657DB4B2D3}" srcOrd="0" destOrd="0" presId="urn:microsoft.com/office/officeart/2005/8/layout/process1"/>
    <dgm:cxn modelId="{4B2BFA32-978E-4BEA-87C1-606DF4DAC982}" type="presOf" srcId="{C1D1B3BA-32BD-144A-A020-B41E1B979A4F}" destId="{469575C4-F31C-8542-81C8-F6DD074670C9}" srcOrd="1" destOrd="0" presId="urn:microsoft.com/office/officeart/2005/8/layout/process1"/>
    <dgm:cxn modelId="{3E66E68F-B409-49BD-9128-8E6F0E66106C}" type="presOf" srcId="{565D17C5-2521-364F-8612-E201FFEB39A5}" destId="{3B658D74-D647-BF4A-B3A1-FA9AF7D733FC}" srcOrd="0" destOrd="0" presId="urn:microsoft.com/office/officeart/2005/8/layout/process1"/>
    <dgm:cxn modelId="{371BC06D-2CF0-437A-895B-E8C334858BED}" type="presOf" srcId="{53A9B4C3-AD2B-1049-BBBD-6B2A537D3157}" destId="{9FBD0D57-6880-5446-B50D-6066810C199D}" srcOrd="0" destOrd="0" presId="urn:microsoft.com/office/officeart/2005/8/layout/process1"/>
    <dgm:cxn modelId="{6DA0BAFF-4A5C-4568-AADD-1DAEE12E395C}" type="presOf" srcId="{53A9B4C3-AD2B-1049-BBBD-6B2A537D3157}" destId="{DD7FCA42-41E1-ED47-A831-44838C44BB74}" srcOrd="1" destOrd="0" presId="urn:microsoft.com/office/officeart/2005/8/layout/process1"/>
    <dgm:cxn modelId="{088BB779-C59E-49D6-BC25-6E87C000F9DC}" type="presParOf" srcId="{3B658D74-D647-BF4A-B3A1-FA9AF7D733FC}" destId="{EE039B53-A5C9-C046-92EE-9A466AA1DFBC}" srcOrd="0" destOrd="0" presId="urn:microsoft.com/office/officeart/2005/8/layout/process1"/>
    <dgm:cxn modelId="{303B3745-87D3-4615-8B14-99A6DACF06A0}" type="presParOf" srcId="{3B658D74-D647-BF4A-B3A1-FA9AF7D733FC}" destId="{9FBD0D57-6880-5446-B50D-6066810C199D}" srcOrd="1" destOrd="0" presId="urn:microsoft.com/office/officeart/2005/8/layout/process1"/>
    <dgm:cxn modelId="{5938D73A-8E84-4E0F-A3B8-491EFF9EC5AE}" type="presParOf" srcId="{9FBD0D57-6880-5446-B50D-6066810C199D}" destId="{DD7FCA42-41E1-ED47-A831-44838C44BB74}" srcOrd="0" destOrd="0" presId="urn:microsoft.com/office/officeart/2005/8/layout/process1"/>
    <dgm:cxn modelId="{0CCD124A-48A5-482D-ADD1-3B00503E8C83}" type="presParOf" srcId="{3B658D74-D647-BF4A-B3A1-FA9AF7D733FC}" destId="{463E5D8D-D16C-1743-B0EA-E42272DE72DF}" srcOrd="2" destOrd="0" presId="urn:microsoft.com/office/officeart/2005/8/layout/process1"/>
    <dgm:cxn modelId="{F671F2B2-61EF-40C2-B858-9A2BC03A6FAA}" type="presParOf" srcId="{3B658D74-D647-BF4A-B3A1-FA9AF7D733FC}" destId="{60279B61-A983-E346-8D53-60657DB4B2D3}" srcOrd="3" destOrd="0" presId="urn:microsoft.com/office/officeart/2005/8/layout/process1"/>
    <dgm:cxn modelId="{E678FECB-C033-4C4C-9785-D51F9C657C45}" type="presParOf" srcId="{60279B61-A983-E346-8D53-60657DB4B2D3}" destId="{469575C4-F31C-8542-81C8-F6DD074670C9}" srcOrd="0" destOrd="0" presId="urn:microsoft.com/office/officeart/2005/8/layout/process1"/>
    <dgm:cxn modelId="{25C51661-C34B-4B30-857A-9E965023288E}" type="presParOf" srcId="{3B658D74-D647-BF4A-B3A1-FA9AF7D733FC}" destId="{401AA860-68C1-614B-960F-FC48B9B5A2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D0582F-CDC7-834D-ADC9-C623B5C3A989}">
      <dsp:nvSpPr>
        <dsp:cNvPr id="0" name=""/>
        <dsp:cNvSpPr/>
      </dsp:nvSpPr>
      <dsp:spPr>
        <a:xfrm>
          <a:off x="6831" y="288099"/>
          <a:ext cx="2041773" cy="1339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/>
            <a:t>Total Online, Pending, and Capacity Authorized: </a:t>
          </a:r>
          <a:r>
            <a:rPr lang="en-US" sz="1800" b="1" kern="1200"/>
            <a:t>4,998.522MW</a:t>
          </a:r>
          <a:endParaRPr lang="en-US" sz="1800" kern="1200"/>
        </a:p>
      </dsp:txBody>
      <dsp:txXfrm>
        <a:off x="6831" y="288099"/>
        <a:ext cx="2041773" cy="1339913"/>
      </dsp:txXfrm>
    </dsp:sp>
    <dsp:sp modelId="{34772A22-3E19-9147-9691-33F4E9BA7852}">
      <dsp:nvSpPr>
        <dsp:cNvPr id="0" name=""/>
        <dsp:cNvSpPr/>
      </dsp:nvSpPr>
      <dsp:spPr>
        <a:xfrm>
          <a:off x="2252781" y="704876"/>
          <a:ext cx="432855" cy="50635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252781" y="704876"/>
        <a:ext cx="432855" cy="506359"/>
      </dsp:txXfrm>
    </dsp:sp>
    <dsp:sp modelId="{19771DB9-5F38-A443-A4AA-437FAF20F220}">
      <dsp:nvSpPr>
        <dsp:cNvPr id="0" name=""/>
        <dsp:cNvSpPr/>
      </dsp:nvSpPr>
      <dsp:spPr>
        <a:xfrm>
          <a:off x="2865313" y="288099"/>
          <a:ext cx="2041773" cy="1339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Total Online, Pending, and Capacity Authorized: </a:t>
          </a:r>
          <a:r>
            <a:rPr lang="en-US" sz="1800" b="1" kern="1200" dirty="0"/>
            <a:t>3,000MW</a:t>
          </a:r>
          <a:endParaRPr lang="en-US" sz="1800" kern="1200" dirty="0"/>
        </a:p>
      </dsp:txBody>
      <dsp:txXfrm>
        <a:off x="2865313" y="288099"/>
        <a:ext cx="2041773" cy="1339913"/>
      </dsp:txXfrm>
    </dsp:sp>
    <dsp:sp modelId="{4089A786-E25D-9942-8C3F-E3A4099A5995}">
      <dsp:nvSpPr>
        <dsp:cNvPr id="0" name=""/>
        <dsp:cNvSpPr/>
      </dsp:nvSpPr>
      <dsp:spPr>
        <a:xfrm>
          <a:off x="5111263" y="704876"/>
          <a:ext cx="432855" cy="50635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11263" y="704876"/>
        <a:ext cx="432855" cy="506359"/>
      </dsp:txXfrm>
    </dsp:sp>
    <dsp:sp modelId="{D8D2F566-8709-9544-A736-B317D2F6FC73}">
      <dsp:nvSpPr>
        <dsp:cNvPr id="0" name=""/>
        <dsp:cNvSpPr/>
      </dsp:nvSpPr>
      <dsp:spPr>
        <a:xfrm>
          <a:off x="5723795" y="288099"/>
          <a:ext cx="2041773" cy="1339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7,998.52MW</a:t>
          </a:r>
        </a:p>
      </dsp:txBody>
      <dsp:txXfrm>
        <a:off x="5723795" y="288099"/>
        <a:ext cx="2041773" cy="13399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039B53-A5C9-C046-92EE-9A466AA1DFBC}">
      <dsp:nvSpPr>
        <dsp:cNvPr id="0" name=""/>
        <dsp:cNvSpPr/>
      </dsp:nvSpPr>
      <dsp:spPr>
        <a:xfrm>
          <a:off x="6831" y="597337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12,000MW</a:t>
          </a:r>
          <a:r>
            <a:rPr lang="en-US" sz="2600" kern="1200"/>
            <a:t> Goal</a:t>
          </a:r>
        </a:p>
      </dsp:txBody>
      <dsp:txXfrm>
        <a:off x="6831" y="597337"/>
        <a:ext cx="2041773" cy="1225063"/>
      </dsp:txXfrm>
    </dsp:sp>
    <dsp:sp modelId="{9FBD0D57-6880-5446-B50D-6066810C199D}">
      <dsp:nvSpPr>
        <dsp:cNvPr id="0" name=""/>
        <dsp:cNvSpPr/>
      </dsp:nvSpPr>
      <dsp:spPr>
        <a:xfrm>
          <a:off x="2252781" y="956689"/>
          <a:ext cx="432855" cy="50635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252781" y="956689"/>
        <a:ext cx="432855" cy="506359"/>
      </dsp:txXfrm>
    </dsp:sp>
    <dsp:sp modelId="{463E5D8D-D16C-1743-B0EA-E42272DE72DF}">
      <dsp:nvSpPr>
        <dsp:cNvPr id="0" name=""/>
        <dsp:cNvSpPr/>
      </dsp:nvSpPr>
      <dsp:spPr>
        <a:xfrm>
          <a:off x="2865313" y="597337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7,998.52MW </a:t>
          </a:r>
          <a:r>
            <a:rPr lang="en-US" sz="2600" kern="1200"/>
            <a:t>Current  total</a:t>
          </a:r>
        </a:p>
      </dsp:txBody>
      <dsp:txXfrm>
        <a:off x="2865313" y="597337"/>
        <a:ext cx="2041773" cy="1225063"/>
      </dsp:txXfrm>
    </dsp:sp>
    <dsp:sp modelId="{60279B61-A983-E346-8D53-60657DB4B2D3}">
      <dsp:nvSpPr>
        <dsp:cNvPr id="0" name=""/>
        <dsp:cNvSpPr/>
      </dsp:nvSpPr>
      <dsp:spPr>
        <a:xfrm>
          <a:off x="5111263" y="956689"/>
          <a:ext cx="432855" cy="50635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111263" y="956689"/>
        <a:ext cx="432855" cy="506359"/>
      </dsp:txXfrm>
    </dsp:sp>
    <dsp:sp modelId="{401AA860-68C1-614B-960F-FC48B9B5A2C2}">
      <dsp:nvSpPr>
        <dsp:cNvPr id="0" name=""/>
        <dsp:cNvSpPr/>
      </dsp:nvSpPr>
      <dsp:spPr>
        <a:xfrm>
          <a:off x="5723795" y="597337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4,001.48MW </a:t>
          </a:r>
          <a:r>
            <a:rPr lang="en-US" sz="2600" kern="1200"/>
            <a:t>remaining</a:t>
          </a:r>
        </a:p>
      </dsp:txBody>
      <dsp:txXfrm>
        <a:off x="5723795" y="597337"/>
        <a:ext cx="2041773" cy="1225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A55820-84AB-4962-B064-E5E766ECBD0B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82C8CD8-089F-42EB-9CD7-DC7507CB4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139BFF-F290-42DB-81F3-A27CCF091FC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3D8320-90FA-437F-801B-2029D85898E8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4E7641C-7E4D-48FE-9E0C-C9C71423F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B1E5-17B1-4511-8D68-7A47161D637B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9DD2-A4CF-4E6F-B6CA-15290DB04E69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3DA2D-4F12-44AD-8EAD-0C76B87397F2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68CCB-417A-46A6-9261-EC08B5BE38B8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4D64-B1A0-46CD-A815-7E588DBEEF3A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AC8D60-4046-4202-BA2D-34288046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791EF-3CA5-494F-AC64-ED8C37D5EC52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8EA509-EF10-41DF-9FD7-094ABC4D9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43ED-3C8B-4017-A23C-7A1E820EC0F3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2CF006-2739-467D-8DD3-5EF90319B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6355-9DA0-4C92-8C87-62571327BA65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0777D3-72D0-41E0-9A8F-3C4DA0918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6DF6-8D24-4061-AED7-76E01876AF66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CE9F83-6F22-46EA-8EAE-E66EE0E3C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13C9-4A5F-4E4F-A3C6-779C145448BB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181A778-B6B4-490B-BEA0-E182A6466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141A-E07A-406C-8838-CD0755379285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598C3C-F437-450D-8FEF-C7B252FCD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32701-6D60-4377-B4C1-9A054E9D2284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F1D2A1-7A62-4AB0-A082-99BF0C7E7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pPr>
              <a:defRPr/>
            </a:pPr>
            <a:fld id="{6A63BF1E-4F69-4AD0-A4EA-6EBF63487F80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-109" charset="-18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charset="0"/>
              </a:defRPr>
            </a:lvl1pPr>
          </a:lstStyle>
          <a:p>
            <a:pPr>
              <a:defRPr/>
            </a:pPr>
            <a:fld id="{DC156A3A-5C5E-4CC4-A0DD-EC9305C5C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109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-109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-109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-109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-109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pitchFamily="-109" charset="-128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C:\Documents%20and%20Settings\picker.LC10\Local%20Settings\Temporary%20Internet%20Files\Content.Outlook\LRC1JH4S\2012%200921%20ENDEAVOR%20CATALINA%20FLYOVER_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ctrTitle"/>
          </p:nvPr>
        </p:nvSpPr>
        <p:spPr>
          <a:xfrm>
            <a:off x="381000" y="2971800"/>
            <a:ext cx="8229600" cy="2438400"/>
          </a:xfrm>
        </p:spPr>
        <p:txBody>
          <a:bodyPr/>
          <a:lstStyle/>
          <a:p>
            <a:pPr algn="ctr" eaLnBrk="1" hangingPunct="1"/>
            <a:r>
              <a:rPr lang="en-US" cap="none" dirty="0" smtClean="0">
                <a:ea typeface="ＭＳ Ｐゴシック" charset="-128"/>
              </a:rPr>
              <a:t>CALIFORNIA</a:t>
            </a:r>
            <a:r>
              <a:rPr lang="ja-JP" altLang="en-US" cap="none" smtClean="0">
                <a:ea typeface="ＭＳ Ｐゴシック" charset="-128"/>
              </a:rPr>
              <a:t>’</a:t>
            </a:r>
            <a:r>
              <a:rPr lang="en-US" altLang="ja-JP" cap="none" dirty="0" smtClean="0">
                <a:ea typeface="ＭＳ Ｐゴシック" charset="-128"/>
              </a:rPr>
              <a:t>S PROGRESS IN RENEWABLE ENERGY</a:t>
            </a:r>
            <a:br>
              <a:rPr lang="en-US" altLang="ja-JP" cap="none" dirty="0" smtClean="0">
                <a:ea typeface="ＭＳ Ｐゴシック" charset="-128"/>
              </a:rPr>
            </a:br>
            <a:r>
              <a:rPr lang="en-US" altLang="ja-JP" cap="none" dirty="0" smtClean="0">
                <a:ea typeface="ＭＳ Ｐゴシック" charset="-128"/>
              </a:rPr>
              <a:t>November </a:t>
            </a:r>
            <a:r>
              <a:rPr lang="en-US" altLang="ja-JP" cap="none" dirty="0" smtClean="0">
                <a:ea typeface="ＭＳ Ｐゴシック" charset="-128"/>
              </a:rPr>
              <a:t>2012</a:t>
            </a:r>
            <a:endParaRPr lang="en-US" sz="3300" cap="none" dirty="0" smtClean="0">
              <a:ea typeface="ＭＳ Ｐゴシック" charset="-128"/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cs typeface="+mn-cs"/>
              </a:rPr>
              <a:t>Michael Picker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cs typeface="+mn-cs"/>
              </a:rPr>
              <a:t>Senior Advisor to the Governor for Renewable Energy Facilities</a:t>
            </a:r>
          </a:p>
        </p:txBody>
      </p:sp>
      <p:pic>
        <p:nvPicPr>
          <p:cNvPr id="13316" name="Picture 1" descr="Color_320x3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447800" y="685800"/>
            <a:ext cx="822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  <a:latin typeface="Tw Cen MT" pitchFamily="34" charset="0"/>
              </a:rPr>
              <a:t>DRECP Preliminary Conservation Strategy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88" y="1600200"/>
            <a:ext cx="4443412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Content Placeholder 8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800" smtClean="0">
                <a:solidFill>
                  <a:srgbClr val="513E1B"/>
                </a:solidFill>
                <a:ea typeface="ＭＳ Ｐゴシック" charset="-128"/>
              </a:rPr>
              <a:t> </a:t>
            </a:r>
            <a:r>
              <a:rPr lang="en-US" sz="2000" smtClean="0">
                <a:solidFill>
                  <a:srgbClr val="513E1B"/>
                </a:solidFill>
                <a:ea typeface="ＭＳ Ｐゴシック" charset="-128"/>
              </a:rPr>
              <a:t>Mojave &amp; Colorado 	</a:t>
            </a:r>
          </a:p>
          <a:p>
            <a:pPr eaLnBrk="1" hangingPunct="1">
              <a:spcBef>
                <a:spcPts val="400"/>
              </a:spcBef>
              <a:buFont typeface="Wingdings" pitchFamily="2" charset="2"/>
              <a:buNone/>
            </a:pPr>
            <a:r>
              <a:rPr lang="en-US" sz="2000" smtClean="0">
                <a:solidFill>
                  <a:srgbClr val="513E1B"/>
                </a:solidFill>
                <a:ea typeface="ＭＳ Ｐゴシック" charset="-128"/>
              </a:rPr>
              <a:t>	  Desert Eco-regions</a:t>
            </a:r>
          </a:p>
          <a:p>
            <a:pPr eaLnBrk="1" hangingPunct="1">
              <a:spcBef>
                <a:spcPts val="4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rgbClr val="513E1B"/>
                </a:solidFill>
                <a:ea typeface="ＭＳ Ｐゴシック" charset="-128"/>
              </a:rPr>
              <a:t>  Counties include:</a:t>
            </a:r>
          </a:p>
          <a:p>
            <a:pPr lvl="2" eaLnBrk="1" hangingPunct="1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smtClean="0">
                <a:solidFill>
                  <a:srgbClr val="513E1B"/>
                </a:solidFill>
                <a:ea typeface="ＭＳ Ｐゴシック" charset="-128"/>
              </a:rPr>
              <a:t>  Imperial</a:t>
            </a:r>
          </a:p>
          <a:p>
            <a:pPr lvl="2" eaLnBrk="1" hangingPunct="1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smtClean="0">
                <a:solidFill>
                  <a:srgbClr val="513E1B"/>
                </a:solidFill>
                <a:ea typeface="ＭＳ Ｐゴシック" charset="-128"/>
              </a:rPr>
              <a:t>  Inyo </a:t>
            </a:r>
          </a:p>
          <a:p>
            <a:pPr lvl="2" eaLnBrk="1" hangingPunct="1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smtClean="0">
                <a:solidFill>
                  <a:srgbClr val="513E1B"/>
                </a:solidFill>
                <a:ea typeface="ＭＳ Ｐゴシック" charset="-128"/>
              </a:rPr>
              <a:t>  Kern</a:t>
            </a:r>
          </a:p>
          <a:p>
            <a:pPr lvl="2" eaLnBrk="1" hangingPunct="1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smtClean="0">
                <a:solidFill>
                  <a:srgbClr val="513E1B"/>
                </a:solidFill>
                <a:ea typeface="ＭＳ Ｐゴシック" charset="-128"/>
              </a:rPr>
              <a:t>  Los Angeles</a:t>
            </a:r>
          </a:p>
          <a:p>
            <a:pPr lvl="2" eaLnBrk="1" hangingPunct="1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smtClean="0">
                <a:solidFill>
                  <a:srgbClr val="513E1B"/>
                </a:solidFill>
                <a:ea typeface="ＭＳ Ｐゴシック" charset="-128"/>
              </a:rPr>
              <a:t>  Riverside</a:t>
            </a:r>
          </a:p>
          <a:p>
            <a:pPr lvl="2" eaLnBrk="1" hangingPunct="1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smtClean="0">
                <a:solidFill>
                  <a:srgbClr val="513E1B"/>
                </a:solidFill>
                <a:ea typeface="ＭＳ Ｐゴシック" charset="-128"/>
              </a:rPr>
              <a:t>  San Bernardino</a:t>
            </a:r>
          </a:p>
          <a:p>
            <a:pPr lvl="2" eaLnBrk="1" hangingPunct="1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smtClean="0">
                <a:solidFill>
                  <a:srgbClr val="513E1B"/>
                </a:solidFill>
                <a:ea typeface="ＭＳ Ｐゴシック" charset="-128"/>
              </a:rPr>
              <a:t>  San Diego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rgbClr val="513E1B"/>
                </a:solidFill>
                <a:latin typeface="Arial" pitchFamily="34" charset="0"/>
                <a:ea typeface="ＭＳ Ｐゴシック" charset="-128"/>
              </a:rPr>
              <a:t>  </a:t>
            </a:r>
            <a:r>
              <a:rPr lang="en-US" sz="2000" smtClean="0">
                <a:solidFill>
                  <a:srgbClr val="513E1B"/>
                </a:solidFill>
                <a:ea typeface="ＭＳ Ｐゴシック" charset="-128"/>
              </a:rPr>
              <a:t>~ 22,587,000 acres</a:t>
            </a:r>
            <a:endParaRPr lang="en-US" sz="2000" smtClean="0">
              <a:ea typeface="ＭＳ Ｐゴシック" charset="-128"/>
            </a:endParaRPr>
          </a:p>
        </p:txBody>
      </p:sp>
      <p:pic>
        <p:nvPicPr>
          <p:cNvPr id="18437" name="Picture 1" descr="Color_320x3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8625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able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44700"/>
            <a:ext cx="75438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" descr="Color_320x3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8625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le 1"/>
          <p:cNvSpPr txBox="1">
            <a:spLocks/>
          </p:cNvSpPr>
          <p:nvPr/>
        </p:nvSpPr>
        <p:spPr bwMode="auto">
          <a:xfrm>
            <a:off x="1524000" y="228600"/>
            <a:ext cx="7165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>
                <a:solidFill>
                  <a:schemeClr val="tx2"/>
                </a:solidFill>
                <a:latin typeface="Tw Cen MT" pitchFamily="34" charset="0"/>
              </a:rPr>
              <a:t>CA transmission upgrades can deliver renewable requirements (CA ISO March, 2011)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3575" cy="9906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charset="-128"/>
              </a:rPr>
              <a:t>CTPG Renewables Transmission Projects (February, 2011)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fld id="{1001E1ED-792B-4B97-BD78-B89661B02D31}" type="slidenum">
              <a:rPr lang="en-US" sz="1200" smtClean="0">
                <a:latin typeface="Tw Cen MT" pitchFamily="34" charset="0"/>
              </a:rPr>
              <a:pPr>
                <a:lnSpc>
                  <a:spcPct val="80000"/>
                </a:lnSpc>
              </a:pPr>
              <a:t>12</a:t>
            </a:fld>
            <a:endParaRPr lang="en-US" sz="1200" smtClean="0">
              <a:latin typeface="Tw Cen MT" pitchFamily="34" charset="0"/>
            </a:endParaRPr>
          </a:p>
        </p:txBody>
      </p:sp>
      <p:pic>
        <p:nvPicPr>
          <p:cNvPr id="20484" name="Content Placeholder 3" descr="Renew Gen Develop_ONe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981200"/>
            <a:ext cx="6169025" cy="4114800"/>
          </a:xfrm>
        </p:spPr>
      </p:pic>
      <p:pic>
        <p:nvPicPr>
          <p:cNvPr id="20485" name="Picture 1" descr="Color_320x3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8625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1447800" y="685800"/>
            <a:ext cx="822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Tw Cen MT" pitchFamily="34" charset="0"/>
              </a:rPr>
              <a:t>  </a:t>
            </a:r>
          </a:p>
        </p:txBody>
      </p:sp>
      <p:sp>
        <p:nvSpPr>
          <p:cNvPr id="21507" name="Title 7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315200" cy="6096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charset="-128"/>
              </a:rPr>
              <a:t>Distributed Generation Roadmap</a:t>
            </a:r>
          </a:p>
        </p:txBody>
      </p:sp>
      <p:sp>
        <p:nvSpPr>
          <p:cNvPr id="21508" name="Content Placeholder 9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8229600" cy="4572000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</a:rPr>
              <a:t>What renewable energy power projects are counted toward the Governor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s goal?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How much generation is already operating, pending or authorized?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How should the remainder of the Governor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s 12,000 MW goal be achieved?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How do we make expansion local renewable energy more efficient, effective and equitable?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21509" name="Picture 1" descr="Color_320x3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8625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447800" y="685800"/>
            <a:ext cx="822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Tw Cen MT" pitchFamily="34" charset="0"/>
              </a:rPr>
              <a:t>  </a:t>
            </a:r>
          </a:p>
        </p:txBody>
      </p:sp>
      <p:sp>
        <p:nvSpPr>
          <p:cNvPr id="22531" name="Content Placeholder 9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8229600" cy="4408488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Fuels and technologies accepted as renewable for purposes of Renewable Portfolio Standard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Sized up to 20 MW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Located within low-voltage distribution grid or supply power directly to consumer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2532" name="Title 7"/>
          <p:cNvSpPr txBox="1">
            <a:spLocks/>
          </p:cNvSpPr>
          <p:nvPr/>
        </p:nvSpPr>
        <p:spPr bwMode="auto">
          <a:xfrm>
            <a:off x="1524000" y="5334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Tw Cen MT" pitchFamily="34" charset="0"/>
              </a:rPr>
              <a:t>Definition of Distributed Generation</a:t>
            </a:r>
          </a:p>
        </p:txBody>
      </p:sp>
      <p:pic>
        <p:nvPicPr>
          <p:cNvPr id="22533" name="Picture 1" descr="Color_320x3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8625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1447800" y="685800"/>
            <a:ext cx="822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Tw Cen MT" pitchFamily="34" charset="0"/>
              </a:rPr>
              <a:t>  </a:t>
            </a:r>
          </a:p>
        </p:txBody>
      </p:sp>
      <p:sp>
        <p:nvSpPr>
          <p:cNvPr id="23555" name="Title 7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315200" cy="6096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charset="-128"/>
              </a:rPr>
              <a:t>Operational, Pending or Authorized</a:t>
            </a:r>
          </a:p>
        </p:txBody>
      </p:sp>
      <p:pic>
        <p:nvPicPr>
          <p:cNvPr id="23556" name="Picture 1" descr="Color_320x3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8625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762000" y="1905000"/>
          <a:ext cx="7772400" cy="191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762000" y="3962400"/>
          <a:ext cx="7772400" cy="241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1447800" y="685800"/>
            <a:ext cx="822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Tw Cen MT" pitchFamily="34" charset="0"/>
              </a:rPr>
              <a:t>  </a:t>
            </a:r>
          </a:p>
        </p:txBody>
      </p:sp>
      <p:sp>
        <p:nvSpPr>
          <p:cNvPr id="24579" name="Title 7"/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6096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charset="-128"/>
              </a:rPr>
              <a:t>	</a:t>
            </a:r>
            <a:r>
              <a:rPr lang="en-US" sz="3600" smtClean="0">
                <a:ea typeface="ＭＳ Ｐゴシック" charset="-128"/>
              </a:rPr>
              <a:t>Adaptive Program for Remainder</a:t>
            </a:r>
          </a:p>
        </p:txBody>
      </p:sp>
      <p:sp>
        <p:nvSpPr>
          <p:cNvPr id="24580" name="Content Placeholder 9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>
                <a:ea typeface="ＭＳ Ｐゴシック" charset="-128"/>
              </a:rPr>
              <a:t> Implement and track existing programs: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en-US" sz="2700" smtClean="0">
                <a:ea typeface="ＭＳ Ｐゴシック" charset="-128"/>
              </a:rPr>
              <a:t>Which add reliability and/or avoid transmission?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en-US" sz="2700" smtClean="0">
                <a:ea typeface="ＭＳ Ｐゴシック" charset="-128"/>
              </a:rPr>
              <a:t>Which are most effective in cost containment?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en-US" sz="2700" smtClean="0">
                <a:ea typeface="ＭＳ Ｐゴシック" charset="-128"/>
              </a:rPr>
              <a:t>Which produce the most generation most quickly?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en-US" sz="2700" smtClean="0">
                <a:ea typeface="ＭＳ Ｐゴシック" charset="-128"/>
              </a:rPr>
              <a:t>Which are administratively efficient?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en-US" sz="2700" smtClean="0">
                <a:ea typeface="ＭＳ Ｐゴシック" charset="-128"/>
              </a:rPr>
              <a:t>Which support other state policies (RPS, DR?)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en-US" sz="2700" smtClean="0">
                <a:ea typeface="ＭＳ Ｐゴシック" charset="-128"/>
              </a:rPr>
              <a:t>Which maintain diversity of resources?</a:t>
            </a:r>
          </a:p>
          <a:p>
            <a:pPr eaLnBrk="1" hangingPunct="1">
              <a:lnSpc>
                <a:spcPct val="90000"/>
              </a:lnSpc>
              <a:buFont typeface="Tw Cen MT" pitchFamily="34" charset="0"/>
              <a:buAutoNum type="arabicPeriod"/>
            </a:pPr>
            <a:endParaRPr lang="en-US" sz="27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smtClean="0">
                <a:ea typeface="ＭＳ Ｐゴシック" charset="-128"/>
              </a:rPr>
              <a:t>Develop and expand on programs that fit integrated resource planning.</a:t>
            </a:r>
          </a:p>
          <a:p>
            <a:pPr eaLnBrk="1" hangingPunct="1">
              <a:lnSpc>
                <a:spcPct val="90000"/>
              </a:lnSpc>
            </a:pPr>
            <a:endParaRPr lang="en-US" sz="27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smtClean="0">
              <a:ea typeface="ＭＳ Ｐゴシック" charset="-128"/>
            </a:endParaRPr>
          </a:p>
        </p:txBody>
      </p:sp>
      <p:pic>
        <p:nvPicPr>
          <p:cNvPr id="24581" name="Picture 1" descr="Color_320x3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8625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1447800" y="685800"/>
            <a:ext cx="822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Tw Cen MT" pitchFamily="34" charset="0"/>
              </a:rPr>
              <a:t>  </a:t>
            </a:r>
          </a:p>
        </p:txBody>
      </p:sp>
      <p:sp>
        <p:nvSpPr>
          <p:cNvPr id="25603" name="Title 7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990600"/>
          </a:xfrm>
        </p:spPr>
        <p:txBody>
          <a:bodyPr/>
          <a:lstStyle/>
          <a:p>
            <a:pPr marL="342900" indent="-342900" eaLnBrk="1" hangingPunct="1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</a:rPr>
              <a:t>	</a:t>
            </a:r>
            <a:br>
              <a:rPr lang="en-US" sz="1600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US" sz="1600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</a:rPr>
              <a:t>	</a:t>
            </a:r>
            <a:r>
              <a:rPr lang="en-US" sz="2400" dirty="0" smtClean="0">
                <a:solidFill>
                  <a:srgbClr val="594740"/>
                </a:solidFill>
                <a:ea typeface="ＭＳ Ｐゴシック" charset="-128"/>
              </a:rPr>
              <a:t>Projects 20MW &amp; Under in CAISO, PG&amp;E, SCE, </a:t>
            </a:r>
            <a:r>
              <a:rPr lang="en-US" sz="2400" dirty="0" smtClean="0">
                <a:solidFill>
                  <a:srgbClr val="594740"/>
                </a:solidFill>
                <a:ea typeface="ＭＳ Ｐゴシック" charset="-128"/>
              </a:rPr>
              <a:t>and 	SDG&amp;E </a:t>
            </a:r>
            <a:r>
              <a:rPr lang="en-US" sz="2400" dirty="0" smtClean="0">
                <a:solidFill>
                  <a:srgbClr val="594740"/>
                </a:solidFill>
                <a:ea typeface="ＭＳ Ｐゴシック" charset="-128"/>
              </a:rPr>
              <a:t>Interconnection Study Queues</a:t>
            </a:r>
            <a:br>
              <a:rPr lang="en-US" sz="2400" dirty="0" smtClean="0">
                <a:solidFill>
                  <a:srgbClr val="594740"/>
                </a:solidFill>
                <a:ea typeface="ＭＳ Ｐゴシック" charset="-128"/>
              </a:rPr>
            </a:br>
            <a:endParaRPr lang="en-US" sz="24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5604" name="Content Placeholder 9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grpSp>
        <p:nvGrpSpPr>
          <p:cNvPr id="25605" name="Group 7"/>
          <p:cNvGrpSpPr>
            <a:grpSpLocks/>
          </p:cNvGrpSpPr>
          <p:nvPr/>
        </p:nvGrpSpPr>
        <p:grpSpPr bwMode="auto">
          <a:xfrm>
            <a:off x="838200" y="1676400"/>
            <a:ext cx="8047038" cy="4891088"/>
            <a:chOff x="557480" y="681335"/>
            <a:chExt cx="8387036" cy="5484268"/>
          </a:xfrm>
        </p:grpSpPr>
        <p:grpSp>
          <p:nvGrpSpPr>
            <p:cNvPr id="25609" name="Group 22"/>
            <p:cNvGrpSpPr>
              <a:grpSpLocks/>
            </p:cNvGrpSpPr>
            <p:nvPr/>
          </p:nvGrpSpPr>
          <p:grpSpPr bwMode="auto">
            <a:xfrm>
              <a:off x="557480" y="978575"/>
              <a:ext cx="7748320" cy="5041225"/>
              <a:chOff x="400318" y="952500"/>
              <a:chExt cx="7748320" cy="5041225"/>
            </a:xfrm>
          </p:grpSpPr>
          <p:pic>
            <p:nvPicPr>
              <p:cNvPr id="2562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95363" y="952500"/>
                <a:ext cx="7153275" cy="495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28" name="TextBox 29"/>
              <p:cNvSpPr txBox="1">
                <a:spLocks noChangeArrowheads="1"/>
              </p:cNvSpPr>
              <p:nvPr/>
            </p:nvSpPr>
            <p:spPr bwMode="auto">
              <a:xfrm>
                <a:off x="400318" y="3962400"/>
                <a:ext cx="1961882" cy="20313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Tw Cen MT" pitchFamily="34" charset="0"/>
                </a:endParaRPr>
              </a:p>
              <a:p>
                <a:endParaRPr lang="en-US">
                  <a:latin typeface="Tw Cen MT" pitchFamily="34" charset="0"/>
                </a:endParaRPr>
              </a:p>
              <a:p>
                <a:endParaRPr lang="en-US">
                  <a:latin typeface="Tw Cen MT" pitchFamily="34" charset="0"/>
                </a:endParaRPr>
              </a:p>
              <a:p>
                <a:endParaRPr lang="en-US">
                  <a:latin typeface="Tw Cen MT" pitchFamily="34" charset="0"/>
                </a:endParaRPr>
              </a:p>
              <a:p>
                <a:endParaRPr lang="en-US">
                  <a:latin typeface="Tw Cen MT" pitchFamily="34" charset="0"/>
                </a:endParaRPr>
              </a:p>
              <a:p>
                <a:endParaRPr lang="en-US">
                  <a:latin typeface="Tw Cen MT" pitchFamily="34" charset="0"/>
                </a:endParaRPr>
              </a:p>
              <a:p>
                <a:endParaRPr lang="en-US">
                  <a:latin typeface="Tw Cen MT" pitchFamily="34" charset="0"/>
                </a:endParaRPr>
              </a:p>
            </p:txBody>
          </p:sp>
        </p:grpSp>
        <p:sp>
          <p:nvSpPr>
            <p:cNvPr id="25610" name="TextBox 11"/>
            <p:cNvSpPr txBox="1">
              <a:spLocks noChangeArrowheads="1"/>
            </p:cNvSpPr>
            <p:nvPr/>
          </p:nvSpPr>
          <p:spPr bwMode="auto">
            <a:xfrm>
              <a:off x="5431822" y="681335"/>
              <a:ext cx="918241" cy="487334"/>
            </a:xfrm>
            <a:prstGeom prst="rect">
              <a:avLst/>
            </a:prstGeom>
            <a:noFill/>
            <a:ln w="9525">
              <a:solidFill>
                <a:srgbClr val="0E346B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Fresno</a:t>
              </a:r>
            </a:p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93 Projects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3810372" y="1015980"/>
              <a:ext cx="1654574" cy="736932"/>
            </a:xfrm>
            <a:prstGeom prst="line">
              <a:avLst/>
            </a:prstGeom>
            <a:ln>
              <a:solidFill>
                <a:srgbClr val="0E346B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405640" y="3196516"/>
              <a:ext cx="1785285" cy="151302"/>
            </a:xfrm>
            <a:prstGeom prst="line">
              <a:avLst/>
            </a:prstGeom>
            <a:ln>
              <a:solidFill>
                <a:srgbClr val="0E346B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3" name="TextBox 14"/>
            <p:cNvSpPr txBox="1">
              <a:spLocks noChangeArrowheads="1"/>
            </p:cNvSpPr>
            <p:nvPr/>
          </p:nvSpPr>
          <p:spPr bwMode="auto">
            <a:xfrm>
              <a:off x="1123694" y="3348335"/>
              <a:ext cx="1000101" cy="487334"/>
            </a:xfrm>
            <a:prstGeom prst="rect">
              <a:avLst/>
            </a:prstGeom>
            <a:noFill/>
            <a:ln w="9525">
              <a:solidFill>
                <a:srgbClr val="0E346B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Kern</a:t>
              </a:r>
            </a:p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117 Projects</a:t>
              </a:r>
            </a:p>
          </p:txBody>
        </p:sp>
        <p:sp>
          <p:nvSpPr>
            <p:cNvPr id="25614" name="TextBox 15"/>
            <p:cNvSpPr txBox="1">
              <a:spLocks noChangeArrowheads="1"/>
            </p:cNvSpPr>
            <p:nvPr/>
          </p:nvSpPr>
          <p:spPr bwMode="auto">
            <a:xfrm>
              <a:off x="6338411" y="1521767"/>
              <a:ext cx="918241" cy="487334"/>
            </a:xfrm>
            <a:prstGeom prst="rect">
              <a:avLst/>
            </a:prstGeom>
            <a:noFill/>
            <a:ln w="9525">
              <a:solidFill>
                <a:srgbClr val="0E346B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Tulare</a:t>
              </a:r>
            </a:p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31 Projects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4326600" y="1980756"/>
              <a:ext cx="2011962" cy="304385"/>
            </a:xfrm>
            <a:prstGeom prst="line">
              <a:avLst/>
            </a:prstGeom>
            <a:ln>
              <a:solidFill>
                <a:srgbClr val="0E346B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25617" idx="3"/>
            </p:cNvCxnSpPr>
            <p:nvPr/>
          </p:nvCxnSpPr>
          <p:spPr>
            <a:xfrm flipH="1">
              <a:off x="1644536" y="2438224"/>
              <a:ext cx="1932542" cy="396946"/>
            </a:xfrm>
            <a:prstGeom prst="line">
              <a:avLst/>
            </a:prstGeom>
            <a:ln>
              <a:solidFill>
                <a:srgbClr val="0E346B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7" name="TextBox 18"/>
            <p:cNvSpPr txBox="1">
              <a:spLocks noChangeArrowheads="1"/>
            </p:cNvSpPr>
            <p:nvPr/>
          </p:nvSpPr>
          <p:spPr bwMode="auto">
            <a:xfrm>
              <a:off x="726717" y="2590800"/>
              <a:ext cx="918241" cy="487334"/>
            </a:xfrm>
            <a:prstGeom prst="rect">
              <a:avLst/>
            </a:prstGeom>
            <a:noFill/>
            <a:ln w="9525">
              <a:solidFill>
                <a:srgbClr val="0E346B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Kings</a:t>
              </a:r>
            </a:p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33 Projects</a:t>
              </a:r>
            </a:p>
          </p:txBody>
        </p:sp>
        <p:sp>
          <p:nvSpPr>
            <p:cNvPr id="25618" name="TextBox 19"/>
            <p:cNvSpPr txBox="1">
              <a:spLocks noChangeArrowheads="1"/>
            </p:cNvSpPr>
            <p:nvPr/>
          </p:nvSpPr>
          <p:spPr bwMode="auto">
            <a:xfrm>
              <a:off x="7598858" y="2463637"/>
              <a:ext cx="1187612" cy="487334"/>
            </a:xfrm>
            <a:prstGeom prst="rect">
              <a:avLst/>
            </a:prstGeom>
            <a:noFill/>
            <a:ln w="9525">
              <a:solidFill>
                <a:srgbClr val="0E346B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San Bernardino</a:t>
              </a:r>
            </a:p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110 Projects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3014523" y="4115010"/>
              <a:ext cx="1785285" cy="761852"/>
            </a:xfrm>
            <a:prstGeom prst="line">
              <a:avLst/>
            </a:prstGeom>
            <a:ln>
              <a:solidFill>
                <a:srgbClr val="0E346B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0" name="TextBox 21"/>
            <p:cNvSpPr txBox="1">
              <a:spLocks noChangeArrowheads="1"/>
            </p:cNvSpPr>
            <p:nvPr/>
          </p:nvSpPr>
          <p:spPr bwMode="auto">
            <a:xfrm>
              <a:off x="1792711" y="4415135"/>
              <a:ext cx="982659" cy="487334"/>
            </a:xfrm>
            <a:prstGeom prst="rect">
              <a:avLst/>
            </a:prstGeom>
            <a:noFill/>
            <a:ln w="9525">
              <a:solidFill>
                <a:srgbClr val="0E346B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Los Angeles</a:t>
              </a:r>
            </a:p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89 Projects</a:t>
              </a:r>
            </a:p>
          </p:txBody>
        </p:sp>
        <p:sp>
          <p:nvSpPr>
            <p:cNvPr id="25621" name="TextBox 22"/>
            <p:cNvSpPr txBox="1">
              <a:spLocks noChangeArrowheads="1"/>
            </p:cNvSpPr>
            <p:nvPr/>
          </p:nvSpPr>
          <p:spPr bwMode="auto">
            <a:xfrm>
              <a:off x="7772400" y="4343400"/>
              <a:ext cx="1172116" cy="4873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Riverside</a:t>
              </a:r>
            </a:p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25 Projects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6477546" y="4342854"/>
              <a:ext cx="1295532" cy="306165"/>
            </a:xfrm>
            <a:prstGeom prst="line">
              <a:avLst/>
            </a:prstGeom>
            <a:ln>
              <a:solidFill>
                <a:srgbClr val="0E346B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3" name="TextBox 24"/>
            <p:cNvSpPr txBox="1">
              <a:spLocks noChangeArrowheads="1"/>
            </p:cNvSpPr>
            <p:nvPr/>
          </p:nvSpPr>
          <p:spPr bwMode="auto">
            <a:xfrm>
              <a:off x="7696200" y="5678269"/>
              <a:ext cx="1172116" cy="487334"/>
            </a:xfrm>
            <a:prstGeom prst="rect">
              <a:avLst/>
            </a:prstGeom>
            <a:noFill/>
            <a:ln w="9525">
              <a:solidFill>
                <a:srgbClr val="0E346B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Imperial</a:t>
              </a:r>
            </a:p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2 Projects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 flipV="1">
              <a:off x="6858098" y="5257789"/>
              <a:ext cx="838870" cy="420087"/>
            </a:xfrm>
            <a:prstGeom prst="line">
              <a:avLst/>
            </a:prstGeom>
            <a:ln>
              <a:solidFill>
                <a:srgbClr val="0E346B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5" name="TextBox 26"/>
            <p:cNvSpPr txBox="1">
              <a:spLocks noChangeArrowheads="1"/>
            </p:cNvSpPr>
            <p:nvPr/>
          </p:nvSpPr>
          <p:spPr bwMode="auto">
            <a:xfrm>
              <a:off x="4114800" y="5638800"/>
              <a:ext cx="1172116" cy="487334"/>
            </a:xfrm>
            <a:prstGeom prst="rect">
              <a:avLst/>
            </a:prstGeom>
            <a:noFill/>
            <a:ln w="9525">
              <a:solidFill>
                <a:srgbClr val="0E346B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San Diego</a:t>
              </a:r>
            </a:p>
            <a:p>
              <a:pPr algn="ctr"/>
              <a:r>
                <a:rPr lang="en-US" sz="1200">
                  <a:solidFill>
                    <a:schemeClr val="tx2"/>
                  </a:solidFill>
                  <a:latin typeface="Tw Cen MT" pitchFamily="34" charset="0"/>
                </a:rPr>
                <a:t>4 Projects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5286252" y="5410871"/>
              <a:ext cx="780959" cy="227844"/>
            </a:xfrm>
            <a:prstGeom prst="line">
              <a:avLst/>
            </a:prstGeom>
            <a:ln>
              <a:solidFill>
                <a:srgbClr val="0E346B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6" name="Rectangle 30"/>
          <p:cNvSpPr>
            <a:spLocks noChangeArrowheads="1"/>
          </p:cNvSpPr>
          <p:nvPr/>
        </p:nvSpPr>
        <p:spPr bwMode="auto">
          <a:xfrm>
            <a:off x="6934200" y="1600200"/>
            <a:ext cx="1828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algn="ctr">
              <a:spcAft>
                <a:spcPts val="600"/>
              </a:spcAft>
              <a:buClr>
                <a:srgbClr val="0E346B"/>
              </a:buClr>
              <a:buSzPct val="80000"/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Supply: 504 Projects</a:t>
            </a:r>
          </a:p>
          <a:p>
            <a:pPr marL="233363" indent="-233363" algn="ctr">
              <a:spcAft>
                <a:spcPts val="600"/>
              </a:spcAft>
              <a:buClr>
                <a:srgbClr val="0E346B"/>
              </a:buClr>
              <a:buSzPct val="80000"/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Demand: ~30 Projects</a:t>
            </a:r>
          </a:p>
          <a:p>
            <a:pPr marL="233363" indent="-233363" algn="ctr">
              <a:spcAft>
                <a:spcPts val="600"/>
              </a:spcAft>
              <a:buClr>
                <a:srgbClr val="0E346B"/>
              </a:buClr>
              <a:buSzPct val="80000"/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(1 out of 17)</a:t>
            </a:r>
            <a:endParaRPr lang="en-US" sz="120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25607" name="TextBox 31"/>
          <p:cNvSpPr txBox="1">
            <a:spLocks noChangeArrowheads="1"/>
          </p:cNvSpPr>
          <p:nvPr/>
        </p:nvSpPr>
        <p:spPr bwMode="auto">
          <a:xfrm>
            <a:off x="304800" y="58674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</a:rPr>
              <a:t>Source: Presentation by Seth Israel, Recurrent Energy, 12/2/2011 at Clean Green Local Power Conference</a:t>
            </a:r>
          </a:p>
        </p:txBody>
      </p:sp>
      <p:pic>
        <p:nvPicPr>
          <p:cNvPr id="25608" name="Picture 1" descr="Color_320x3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8625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1447800" y="685800"/>
            <a:ext cx="822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Tw Cen MT" pitchFamily="34" charset="0"/>
              </a:rPr>
              <a:t> 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685800"/>
            <a:ext cx="8153400" cy="152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	</a:t>
            </a:r>
            <a:r>
              <a:rPr lang="en-US" sz="3600" dirty="0" smtClean="0">
                <a:cs typeface="+mj-cs"/>
              </a:rPr>
              <a:t>2012 </a:t>
            </a:r>
            <a:r>
              <a:rPr lang="en-US" sz="3600" dirty="0" smtClean="0">
                <a:cs typeface="+mj-cs"/>
              </a:rPr>
              <a:t>Update Topics</a:t>
            </a:r>
          </a:p>
        </p:txBody>
      </p:sp>
      <p:sp>
        <p:nvSpPr>
          <p:cNvPr id="14340" name="Content Placeholder 9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8229600" cy="4572000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Permits issued for Utility Scale in 2010/2011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Desert Renewable Energy Conservation Plan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Focus on Transmission/Revised MOU with Interior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Distributed Generation </a:t>
            </a:r>
            <a:r>
              <a:rPr lang="en-US" dirty="0" smtClean="0">
                <a:ea typeface="ＭＳ Ｐゴシック" charset="-128"/>
              </a:rPr>
              <a:t>Roadmap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What’s Next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pic>
        <p:nvPicPr>
          <p:cNvPr id="14341" name="Picture 1" descr="Color_320x3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8625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1447800" y="685800"/>
            <a:ext cx="822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100">
                <a:solidFill>
                  <a:schemeClr val="tx2"/>
                </a:solidFill>
                <a:latin typeface="Tw Cen MT" pitchFamily="34" charset="0"/>
              </a:rPr>
              <a:t>Governor Brown Renewable Energy Goals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3400" y="1981200"/>
            <a:ext cx="81534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>
                <a:latin typeface="Tw Cen MT" pitchFamily="34" charset="0"/>
              </a:rPr>
              <a:t> Building 12,000 MW of Localized Electricity Generation</a:t>
            </a:r>
          </a:p>
          <a:p>
            <a:r>
              <a:rPr lang="en-US">
                <a:latin typeface="Tw Cen MT" pitchFamily="34" charset="0"/>
              </a:rPr>
              <a:t/>
            </a:r>
            <a:br>
              <a:rPr lang="en-US">
                <a:latin typeface="Tw Cen MT" pitchFamily="34" charset="0"/>
              </a:rPr>
            </a:br>
            <a:r>
              <a:rPr lang="en-US">
                <a:latin typeface="Tw Cen MT" pitchFamily="34" charset="0"/>
              </a:rPr>
              <a:t>- Building 8,000 MW of Large Scale Renewables</a:t>
            </a:r>
          </a:p>
          <a:p>
            <a:endParaRPr lang="en-US">
              <a:latin typeface="Tw Cen MT" pitchFamily="34" charset="0"/>
            </a:endParaRPr>
          </a:p>
          <a:p>
            <a:r>
              <a:rPr lang="en-US">
                <a:latin typeface="Tw Cen MT" pitchFamily="34" charset="0"/>
              </a:rPr>
              <a:t>- Planning and Permitting New Necessary Transmission Within 3 Years</a:t>
            </a:r>
          </a:p>
          <a:p>
            <a:r>
              <a:rPr lang="en-US">
                <a:latin typeface="Tw Cen MT" pitchFamily="34" charset="0"/>
              </a:rPr>
              <a:t/>
            </a:r>
            <a:br>
              <a:rPr lang="en-US">
                <a:latin typeface="Tw Cen MT" pitchFamily="34" charset="0"/>
              </a:rPr>
            </a:br>
            <a:r>
              <a:rPr lang="en-US">
                <a:latin typeface="Tw Cen MT" pitchFamily="34" charset="0"/>
              </a:rPr>
              <a:t>- Dealing with Peak Energy Needs and Develop Energy Storage</a:t>
            </a:r>
          </a:p>
          <a:p>
            <a:r>
              <a:rPr lang="en-US">
                <a:latin typeface="Tw Cen MT" pitchFamily="34" charset="0"/>
              </a:rPr>
              <a:t/>
            </a:r>
            <a:br>
              <a:rPr lang="en-US">
                <a:latin typeface="Tw Cen MT" pitchFamily="34" charset="0"/>
              </a:rPr>
            </a:br>
            <a:r>
              <a:rPr lang="en-US">
                <a:latin typeface="Tw Cen MT" pitchFamily="34" charset="0"/>
              </a:rPr>
              <a:t>- Timeline to Make New Homes and Commercial Buildings Zero Net Energy</a:t>
            </a:r>
          </a:p>
          <a:p>
            <a:r>
              <a:rPr lang="en-US">
                <a:latin typeface="Tw Cen MT" pitchFamily="34" charset="0"/>
              </a:rPr>
              <a:t/>
            </a:r>
            <a:br>
              <a:rPr lang="en-US">
                <a:latin typeface="Tw Cen MT" pitchFamily="34" charset="0"/>
              </a:rPr>
            </a:br>
            <a:r>
              <a:rPr lang="en-US">
                <a:latin typeface="Tw Cen MT" pitchFamily="34" charset="0"/>
              </a:rPr>
              <a:t>- Making Existing Buildings More Efficient</a:t>
            </a:r>
          </a:p>
          <a:p>
            <a:r>
              <a:rPr lang="en-US">
                <a:latin typeface="Tw Cen MT" pitchFamily="34" charset="0"/>
              </a:rPr>
              <a:t/>
            </a:r>
            <a:br>
              <a:rPr lang="en-US">
                <a:latin typeface="Tw Cen MT" pitchFamily="34" charset="0"/>
              </a:rPr>
            </a:br>
            <a:r>
              <a:rPr lang="en-US">
                <a:latin typeface="Tw Cen MT" pitchFamily="34" charset="0"/>
              </a:rPr>
              <a:t>- Adopting Stronger Appliance Efficiency Standards</a:t>
            </a:r>
          </a:p>
          <a:p>
            <a:r>
              <a:rPr lang="en-US">
                <a:latin typeface="Tw Cen MT" pitchFamily="34" charset="0"/>
              </a:rPr>
              <a:t/>
            </a:r>
            <a:br>
              <a:rPr lang="en-US">
                <a:latin typeface="Tw Cen MT" pitchFamily="34" charset="0"/>
              </a:rPr>
            </a:br>
            <a:r>
              <a:rPr lang="en-US">
                <a:latin typeface="Tw Cen MT" pitchFamily="34" charset="0"/>
              </a:rPr>
              <a:t>- Increase Combined Heat and Power (COGEN) Production by 6,500 MW</a:t>
            </a:r>
          </a:p>
        </p:txBody>
      </p:sp>
      <p:pic>
        <p:nvPicPr>
          <p:cNvPr id="15364" name="Picture 1" descr="Color_320x3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8625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olor_320x3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8625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 txBox="1">
            <a:spLocks/>
          </p:cNvSpPr>
          <p:nvPr/>
        </p:nvSpPr>
        <p:spPr bwMode="auto">
          <a:xfrm>
            <a:off x="1447800" y="685800"/>
            <a:ext cx="822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Tw Cen MT" pitchFamily="34" charset="0"/>
              </a:rPr>
              <a:t>  </a:t>
            </a:r>
          </a:p>
        </p:txBody>
      </p:sp>
      <p:sp>
        <p:nvSpPr>
          <p:cNvPr id="16388" name="Title 1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315200" cy="9906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Energy Action Plan:  Loading Order</a:t>
            </a:r>
          </a:p>
        </p:txBody>
      </p:sp>
      <p:sp>
        <p:nvSpPr>
          <p:cNvPr id="16389" name="Content Placeholder 9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27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70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700" smtClean="0">
              <a:ea typeface="ＭＳ Ｐゴシック" charset="-128"/>
            </a:endParaRPr>
          </a:p>
        </p:txBody>
      </p:sp>
      <p:sp>
        <p:nvSpPr>
          <p:cNvPr id="16390" name="Content Placeholder 12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278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smtClean="0">
                <a:ea typeface="ＭＳ Ｐゴシック" charset="-128"/>
              </a:rPr>
              <a:t>Energy efficiency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smtClean="0">
                <a:ea typeface="ＭＳ Ｐゴシック" charset="-128"/>
              </a:rPr>
              <a:t>Demand response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smtClean="0">
                <a:ea typeface="ＭＳ Ｐゴシック" charset="-128"/>
              </a:rPr>
              <a:t>Distributed generation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smtClean="0">
                <a:ea typeface="ＭＳ Ｐゴシック" charset="-128"/>
              </a:rPr>
              <a:t>Renewable generation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smtClean="0">
                <a:ea typeface="ＭＳ Ｐゴシック" charset="-128"/>
              </a:rPr>
              <a:t>Cleanest available fossil resources</a:t>
            </a:r>
          </a:p>
          <a:p>
            <a:pPr eaLnBrk="1" hangingPunct="1">
              <a:lnSpc>
                <a:spcPct val="80000"/>
              </a:lnSpc>
            </a:pPr>
            <a:endParaRPr lang="en-US" sz="2700" smtClean="0">
              <a:ea typeface="ＭＳ Ｐゴシック" charset="-128"/>
            </a:endParaRPr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3" y="1828800"/>
            <a:ext cx="33210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838200" y="6172200"/>
            <a:ext cx="518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>
                <a:latin typeface="Humanst521 BT" charset="0"/>
              </a:rPr>
              <a:t>Source: http://www.cpuc.ca.gov/PUC/energy/electric/energy+action+plan/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1447800" y="685800"/>
            <a:ext cx="822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Tw Cen MT" pitchFamily="34" charset="0"/>
              </a:rPr>
              <a:t>  Projects Permitted in 2010-2011</a:t>
            </a:r>
          </a:p>
        </p:txBody>
      </p:sp>
      <p:pic>
        <p:nvPicPr>
          <p:cNvPr id="17411" name="Picture 1" descr="Color_320x3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8625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828800"/>
          <a:ext cx="7848598" cy="4632330"/>
        </p:xfrm>
        <a:graphic>
          <a:graphicData uri="http://schemas.openxmlformats.org/drawingml/2006/table">
            <a:tbl>
              <a:tblPr/>
              <a:tblGrid>
                <a:gridCol w="1418107"/>
                <a:gridCol w="544042"/>
                <a:gridCol w="859819"/>
                <a:gridCol w="882065"/>
                <a:gridCol w="1182103"/>
                <a:gridCol w="791455"/>
                <a:gridCol w="1008703"/>
                <a:gridCol w="1162304"/>
              </a:tblGrid>
              <a:tr h="55466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County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Bio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Geothermal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Solar Thermal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PV/Solar Thermal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Wind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Alameda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Contra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Costa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Fresno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Imperial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Kern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7,168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Kings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0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Los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Angeles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Merced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Monterey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Riverside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1,734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2,464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Sacramento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2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Santa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Barbara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San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Benito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46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San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Bernardino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San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Diego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7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San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Luis Obispo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Shasta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Solano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6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Stanislaus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Tulare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Yolo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8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7,672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4,734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16,045 MW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ovseal-transparent-b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126996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47800" y="685800"/>
            <a:ext cx="8229600" cy="55562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New Technologies and Old Technologies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00100" y="1981200"/>
          <a:ext cx="7543800" cy="4362450"/>
        </p:xfrm>
        <a:graphic>
          <a:graphicData uri="http://schemas.openxmlformats.org/presentationml/2006/ole">
            <p:oleObj spid="_x0000_s1026" name="Acrobat Document" r:id="rId4" imgW="7543800" imgH="5829300" progId="AcroExch.Document.7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ovseal-transparent-b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126996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47800" y="685800"/>
            <a:ext cx="8229600" cy="55562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RPS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Generation Under Contract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09800"/>
            <a:ext cx="5029200" cy="396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775F55"/>
                </a:solidFill>
                <a:ea typeface="+mn-ea"/>
                <a:cs typeface="+mn-cs"/>
              </a:rPr>
              <a:t>Queue </a:t>
            </a:r>
            <a:r>
              <a:rPr lang="en-US" sz="3200" u="sng" dirty="0" smtClean="0">
                <a:solidFill>
                  <a:srgbClr val="775F55"/>
                </a:solidFill>
                <a:ea typeface="+mn-ea"/>
                <a:cs typeface="+mn-cs"/>
              </a:rPr>
              <a:t>currently</a:t>
            </a:r>
            <a:r>
              <a:rPr lang="en-US" sz="3200" dirty="0" smtClean="0">
                <a:solidFill>
                  <a:srgbClr val="775F55"/>
                </a:solidFill>
                <a:ea typeface="+mn-ea"/>
                <a:cs typeface="+mn-cs"/>
              </a:rPr>
              <a:t> holds more than double the generation capacity needed to achieve a 33% RPS</a:t>
            </a:r>
            <a:endParaRPr lang="en-US" sz="2800" dirty="0" smtClean="0">
              <a:solidFill>
                <a:srgbClr val="4F758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705600" cy="48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10252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u="none"/>
          </a:p>
        </p:txBody>
      </p:sp>
      <p:sp>
        <p:nvSpPr>
          <p:cNvPr id="398351" name="AutoShape 15"/>
          <p:cNvSpPr>
            <a:spLocks noChangeArrowheads="1"/>
          </p:cNvSpPr>
          <p:nvPr/>
        </p:nvSpPr>
        <p:spPr bwMode="auto">
          <a:xfrm>
            <a:off x="5105400" y="3124200"/>
            <a:ext cx="3429000" cy="2057400"/>
          </a:xfrm>
          <a:prstGeom prst="roundRect">
            <a:avLst>
              <a:gd name="adj" fmla="val 10394"/>
            </a:avLst>
          </a:prstGeom>
          <a:solidFill>
            <a:srgbClr val="4F81BD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C6D9F1">
                <a:alpha val="50000"/>
              </a:srgbClr>
            </a:outerShdw>
          </a:effectLst>
        </p:spPr>
        <p:txBody>
          <a:bodyPr lIns="228600" tIns="228600" rIns="228600" bIns="228600"/>
          <a:lstStyle/>
          <a:p>
            <a:pPr algn="ctr">
              <a:defRPr/>
            </a:pPr>
            <a:r>
              <a:rPr lang="en-US" sz="1500" b="1" dirty="0">
                <a:latin typeface="Times" pitchFamily="18" charset="0"/>
                <a:ea typeface="Times New Roman" pitchFamily="18" charset="0"/>
              </a:rPr>
              <a:t>DRECP  Steering  </a:t>
            </a:r>
            <a:r>
              <a:rPr lang="en-US" sz="1500" b="1" dirty="0" smtClean="0">
                <a:latin typeface="Times" pitchFamily="18" charset="0"/>
                <a:ea typeface="Times New Roman" pitchFamily="18" charset="0"/>
              </a:rPr>
              <a:t>Committee</a:t>
            </a:r>
            <a:endParaRPr lang="en-US" sz="1500" dirty="0" smtClean="0">
              <a:latin typeface="Times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n-US" sz="1500" b="1" u="none" dirty="0" smtClean="0">
              <a:latin typeface="Times" pitchFamily="18" charset="0"/>
              <a:ea typeface="Times New Roman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b="1" i="1" u="none" dirty="0" smtClean="0">
                <a:latin typeface="Times" pitchFamily="18" charset="0"/>
                <a:ea typeface="Times New Roman" pitchFamily="18" charset="0"/>
              </a:rPr>
              <a:t>California </a:t>
            </a:r>
            <a:r>
              <a:rPr lang="en-US" sz="1400" b="1" i="1" u="none" dirty="0">
                <a:latin typeface="Times" pitchFamily="18" charset="0"/>
                <a:ea typeface="Times New Roman" pitchFamily="18" charset="0"/>
              </a:rPr>
              <a:t>Energy Commission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b="1" i="1" u="none" dirty="0">
                <a:latin typeface="Times" pitchFamily="18" charset="0"/>
                <a:ea typeface="Times New Roman" pitchFamily="18" charset="0"/>
              </a:rPr>
              <a:t>Department of Fish and Game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b="1" i="1" u="none" dirty="0">
                <a:latin typeface="Times" pitchFamily="18" charset="0"/>
                <a:ea typeface="Times New Roman" pitchFamily="18" charset="0"/>
              </a:rPr>
              <a:t>California   Resources Agency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b="1" i="1" u="none" dirty="0">
                <a:latin typeface="Times" pitchFamily="18" charset="0"/>
              </a:rPr>
              <a:t>Bureau of Land Management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b="1" i="1" u="none" dirty="0">
                <a:latin typeface="Times" pitchFamily="18" charset="0"/>
              </a:rPr>
              <a:t>US Fish and Wildlife Service</a:t>
            </a:r>
            <a:endParaRPr lang="en-US" sz="1400" i="1" u="none" dirty="0">
              <a:latin typeface="Times" pitchFamily="18" charset="0"/>
            </a:endParaRPr>
          </a:p>
          <a:p>
            <a:pPr>
              <a:defRPr/>
            </a:pPr>
            <a:endParaRPr lang="en-US" u="none" dirty="0">
              <a:latin typeface="Times" pitchFamily="18" charset="0"/>
            </a:endParaRPr>
          </a:p>
        </p:txBody>
      </p:sp>
      <p:sp>
        <p:nvSpPr>
          <p:cNvPr id="398350" name="AutoShape 14"/>
          <p:cNvSpPr>
            <a:spLocks noChangeArrowheads="1"/>
          </p:cNvSpPr>
          <p:nvPr/>
        </p:nvSpPr>
        <p:spPr bwMode="auto">
          <a:xfrm>
            <a:off x="685800" y="3657600"/>
            <a:ext cx="4040188" cy="1960563"/>
          </a:xfrm>
          <a:prstGeom prst="roundRect">
            <a:avLst>
              <a:gd name="adj" fmla="val 10394"/>
            </a:avLst>
          </a:prstGeom>
          <a:solidFill>
            <a:srgbClr val="4F81BD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DB3E2">
                <a:alpha val="50000"/>
              </a:srgbClr>
            </a:outerShdw>
          </a:effectLst>
        </p:spPr>
        <p:txBody>
          <a:bodyPr lIns="228600" tIns="228600" rIns="228600" bIns="228600"/>
          <a:lstStyle/>
          <a:p>
            <a:pPr algn="ctr">
              <a:defRPr/>
            </a:pPr>
            <a:r>
              <a:rPr lang="en-US" sz="1600" b="1" dirty="0" smtClean="0">
                <a:latin typeface="Times" pitchFamily="18" charset="0"/>
                <a:ea typeface="Times New Roman" pitchFamily="18" charset="0"/>
              </a:rPr>
              <a:t>Renewable Action Team </a:t>
            </a:r>
            <a:r>
              <a:rPr lang="en-US" sz="1600" b="1" i="1" dirty="0" smtClean="0">
                <a:latin typeface="Times" pitchFamily="18" charset="0"/>
                <a:ea typeface="Times New Roman" pitchFamily="18" charset="0"/>
              </a:rPr>
              <a:t>(REAT)</a:t>
            </a:r>
          </a:p>
          <a:p>
            <a:pPr algn="ctr">
              <a:defRPr/>
            </a:pPr>
            <a:endParaRPr lang="en-US" sz="1400" dirty="0" smtClean="0">
              <a:latin typeface="Times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b="1" i="1" u="none" dirty="0" smtClean="0">
                <a:latin typeface="Times" pitchFamily="18" charset="0"/>
                <a:ea typeface="Times New Roman" pitchFamily="18" charset="0"/>
              </a:rPr>
              <a:t>California Energy Commission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b="1" i="1" dirty="0" smtClean="0">
                <a:latin typeface="Times" pitchFamily="18" charset="0"/>
              </a:rPr>
              <a:t>U.S. Bureau of Land Management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b="1" i="1" dirty="0" smtClean="0">
                <a:latin typeface="Times" pitchFamily="18" charset="0"/>
              </a:rPr>
              <a:t>California Department of Fish and Game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b="1" i="1" u="none" dirty="0" smtClean="0">
                <a:latin typeface="Times" pitchFamily="18" charset="0"/>
              </a:rPr>
              <a:t>U.S. Fish and Wildlife Service</a:t>
            </a:r>
            <a:endParaRPr lang="en-US" u="none" dirty="0">
              <a:latin typeface="Times" pitchFamily="18" charset="0"/>
            </a:endParaRPr>
          </a:p>
        </p:txBody>
      </p:sp>
      <p:sp>
        <p:nvSpPr>
          <p:cNvPr id="10245" name="AutoShape 13"/>
          <p:cNvSpPr>
            <a:spLocks noChangeArrowheads="1"/>
          </p:cNvSpPr>
          <p:nvPr/>
        </p:nvSpPr>
        <p:spPr bwMode="auto">
          <a:xfrm>
            <a:off x="6858000" y="5486400"/>
            <a:ext cx="1670050" cy="739775"/>
          </a:xfrm>
          <a:prstGeom prst="roundRect">
            <a:avLst>
              <a:gd name="adj" fmla="val 10394"/>
            </a:avLst>
          </a:prstGeom>
          <a:solidFill>
            <a:srgbClr val="4F81B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228600" tIns="228600" rIns="228600" bIns="228600"/>
          <a:lstStyle/>
          <a:p>
            <a:r>
              <a:rPr lang="en-US" sz="1200" u="none">
                <a:cs typeface="Times New Roman" pitchFamily="18" charset="0"/>
              </a:rPr>
              <a:t>STAKEHOLDER   INPUT</a:t>
            </a:r>
            <a:endParaRPr lang="en-US" sz="1200" u="none"/>
          </a:p>
          <a:p>
            <a:endParaRPr lang="en-US" u="none"/>
          </a:p>
        </p:txBody>
      </p:sp>
      <p:sp>
        <p:nvSpPr>
          <p:cNvPr id="10246" name="AutoShape 12"/>
          <p:cNvSpPr>
            <a:spLocks noChangeArrowheads="1"/>
          </p:cNvSpPr>
          <p:nvPr/>
        </p:nvSpPr>
        <p:spPr bwMode="auto">
          <a:xfrm>
            <a:off x="5029200" y="5562600"/>
            <a:ext cx="1611313" cy="701675"/>
          </a:xfrm>
          <a:prstGeom prst="roundRect">
            <a:avLst>
              <a:gd name="adj" fmla="val 10394"/>
            </a:avLst>
          </a:prstGeom>
          <a:solidFill>
            <a:srgbClr val="4F81B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228600" tIns="228600" rIns="228600" bIns="228600"/>
          <a:lstStyle/>
          <a:p>
            <a:pPr algn="ctr"/>
            <a:r>
              <a:rPr lang="en-US" sz="1200" u="none">
                <a:cs typeface="Times New Roman" pitchFamily="18" charset="0"/>
              </a:rPr>
              <a:t>SCIENCE </a:t>
            </a:r>
            <a:endParaRPr lang="en-US" sz="1200" u="none"/>
          </a:p>
          <a:p>
            <a:pPr algn="ctr"/>
            <a:r>
              <a:rPr lang="en-US" sz="1200" u="none">
                <a:cs typeface="Times New Roman" pitchFamily="18" charset="0"/>
              </a:rPr>
              <a:t>PANEL</a:t>
            </a:r>
            <a:endParaRPr lang="en-US" sz="1200" u="none"/>
          </a:p>
          <a:p>
            <a:endParaRPr lang="en-US" u="none"/>
          </a:p>
        </p:txBody>
      </p:sp>
      <p:sp>
        <p:nvSpPr>
          <p:cNvPr id="398346" name="AutoShape 10"/>
          <p:cNvSpPr>
            <a:spLocks noChangeArrowheads="1"/>
          </p:cNvSpPr>
          <p:nvPr/>
        </p:nvSpPr>
        <p:spPr bwMode="auto">
          <a:xfrm>
            <a:off x="762000" y="1676400"/>
            <a:ext cx="3962400" cy="1676400"/>
          </a:xfrm>
          <a:prstGeom prst="roundRect">
            <a:avLst>
              <a:gd name="adj" fmla="val 10394"/>
            </a:avLst>
          </a:prstGeom>
          <a:solidFill>
            <a:srgbClr val="4F81BD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DB3E2">
                <a:alpha val="50000"/>
              </a:srgbClr>
            </a:outerShdw>
          </a:effectLst>
        </p:spPr>
        <p:txBody>
          <a:bodyPr lIns="228600" tIns="228600" rIns="228600" bIns="228600"/>
          <a:lstStyle/>
          <a:p>
            <a:pPr algn="ctr">
              <a:defRPr/>
            </a:pPr>
            <a:r>
              <a:rPr lang="en-US" sz="1600" b="1" dirty="0" smtClean="0">
                <a:latin typeface="Times" pitchFamily="18" charset="0"/>
                <a:ea typeface="Times New Roman" pitchFamily="18" charset="0"/>
              </a:rPr>
              <a:t>Renewable </a:t>
            </a:r>
            <a:r>
              <a:rPr lang="en-US" sz="1600" b="1" dirty="0">
                <a:latin typeface="Times" pitchFamily="18" charset="0"/>
                <a:ea typeface="Times New Roman" pitchFamily="18" charset="0"/>
              </a:rPr>
              <a:t>Energy Policy </a:t>
            </a:r>
            <a:endParaRPr lang="en-US" sz="1600" b="1" dirty="0" smtClean="0">
              <a:latin typeface="Times" pitchFamily="18" charset="0"/>
              <a:ea typeface="Times New Roman" pitchFamily="18" charset="0"/>
            </a:endParaRPr>
          </a:p>
          <a:p>
            <a:pPr algn="ctr">
              <a:defRPr/>
            </a:pPr>
            <a:r>
              <a:rPr lang="en-US" sz="1600" b="1" dirty="0" smtClean="0">
                <a:latin typeface="Times" pitchFamily="18" charset="0"/>
                <a:ea typeface="Times New Roman" pitchFamily="18" charset="0"/>
              </a:rPr>
              <a:t>Group</a:t>
            </a:r>
            <a:r>
              <a:rPr lang="en-US" sz="1600" b="1" i="1" dirty="0" smtClean="0">
                <a:latin typeface="Times" pitchFamily="18" charset="0"/>
                <a:ea typeface="Times New Roman" pitchFamily="18" charset="0"/>
              </a:rPr>
              <a:t> </a:t>
            </a:r>
            <a:r>
              <a:rPr lang="en-US" sz="1600" b="1" i="1" dirty="0">
                <a:latin typeface="Times" pitchFamily="18" charset="0"/>
                <a:ea typeface="Times New Roman" pitchFamily="18" charset="0"/>
              </a:rPr>
              <a:t>(REPG</a:t>
            </a:r>
            <a:r>
              <a:rPr lang="en-US" sz="1600" b="1" i="1" dirty="0" smtClean="0">
                <a:latin typeface="Times" pitchFamily="18" charset="0"/>
                <a:ea typeface="Times New Roman" pitchFamily="18" charset="0"/>
              </a:rPr>
              <a:t>)</a:t>
            </a:r>
          </a:p>
          <a:p>
            <a:pPr algn="ctr">
              <a:defRPr/>
            </a:pPr>
            <a:endParaRPr lang="en-US" sz="1600" u="none" dirty="0">
              <a:latin typeface="Times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b="1" i="1" u="none" dirty="0" smtClean="0">
                <a:latin typeface="Times" pitchFamily="18" charset="0"/>
              </a:rPr>
              <a:t>Office of the Governor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400" b="1" i="1" u="none" dirty="0" smtClean="0">
                <a:latin typeface="Times" pitchFamily="18" charset="0"/>
              </a:rPr>
              <a:t>Office of the Secretary of Interior </a:t>
            </a:r>
            <a:endParaRPr lang="en-US" sz="1400" u="none" dirty="0" smtClean="0">
              <a:latin typeface="Times" pitchFamily="18" charset="0"/>
            </a:endParaRPr>
          </a:p>
          <a:p>
            <a:pPr>
              <a:defRPr/>
            </a:pPr>
            <a:endParaRPr lang="en-US" u="none" dirty="0">
              <a:latin typeface="Times" pitchFamily="18" charset="0"/>
            </a:endParaRPr>
          </a:p>
        </p:txBody>
      </p:sp>
      <p:sp>
        <p:nvSpPr>
          <p:cNvPr id="10248" name="AutoShape 7"/>
          <p:cNvSpPr>
            <a:spLocks noChangeArrowheads="1"/>
          </p:cNvSpPr>
          <p:nvPr/>
        </p:nvSpPr>
        <p:spPr bwMode="auto">
          <a:xfrm>
            <a:off x="5791200" y="5257800"/>
            <a:ext cx="131763" cy="195263"/>
          </a:xfrm>
          <a:prstGeom prst="upDownArrow">
            <a:avLst>
              <a:gd name="adj1" fmla="val 50000"/>
              <a:gd name="adj2" fmla="val 55250"/>
            </a:avLst>
          </a:prstGeom>
          <a:solidFill>
            <a:srgbClr val="0000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228600" tIns="228600" rIns="228600" bIns="228600"/>
          <a:lstStyle/>
          <a:p>
            <a:endParaRPr lang="en-US"/>
          </a:p>
        </p:txBody>
      </p:sp>
      <p:sp>
        <p:nvSpPr>
          <p:cNvPr id="10249" name="AutoShape 6"/>
          <p:cNvSpPr>
            <a:spLocks noChangeArrowheads="1"/>
          </p:cNvSpPr>
          <p:nvPr/>
        </p:nvSpPr>
        <p:spPr bwMode="auto">
          <a:xfrm>
            <a:off x="7467600" y="5257800"/>
            <a:ext cx="130175" cy="195262"/>
          </a:xfrm>
          <a:prstGeom prst="upDownArrow">
            <a:avLst>
              <a:gd name="adj1" fmla="val 50000"/>
              <a:gd name="adj2" fmla="val 55729"/>
            </a:avLst>
          </a:prstGeom>
          <a:solidFill>
            <a:srgbClr val="0000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228600" tIns="228600" rIns="228600" bIns="228600"/>
          <a:lstStyle/>
          <a:p>
            <a:endParaRPr lang="en-US"/>
          </a:p>
        </p:txBody>
      </p:sp>
      <p:sp>
        <p:nvSpPr>
          <p:cNvPr id="10250" name="AutoShape 4"/>
          <p:cNvSpPr>
            <a:spLocks noChangeArrowheads="1"/>
          </p:cNvSpPr>
          <p:nvPr/>
        </p:nvSpPr>
        <p:spPr bwMode="auto">
          <a:xfrm flipV="1">
            <a:off x="5033962" y="2314575"/>
            <a:ext cx="2197100" cy="744537"/>
          </a:xfrm>
          <a:custGeom>
            <a:avLst/>
            <a:gdLst>
              <a:gd name="T0" fmla="*/ 164022559 w 21600"/>
              <a:gd name="T1" fmla="*/ 0 h 21600"/>
              <a:gd name="T2" fmla="*/ 104561401 w 21600"/>
              <a:gd name="T3" fmla="*/ 4882026 h 21600"/>
              <a:gd name="T4" fmla="*/ 0 w 21600"/>
              <a:gd name="T5" fmla="*/ 24615737 h 21600"/>
              <a:gd name="T6" fmla="*/ 85503193 w 21600"/>
              <a:gd name="T7" fmla="*/ 25663673 h 21600"/>
              <a:gd name="T8" fmla="*/ 171006487 w 21600"/>
              <a:gd name="T9" fmla="*/ 16023159 h 21600"/>
              <a:gd name="T10" fmla="*/ 223483744 w 21600"/>
              <a:gd name="T11" fmla="*/ 488202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836 h 21600"/>
              <a:gd name="T20" fmla="*/ 16528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853" y="0"/>
                </a:moveTo>
                <a:lnTo>
                  <a:pt x="10106" y="4109"/>
                </a:lnTo>
                <a:lnTo>
                  <a:pt x="15178" y="4109"/>
                </a:lnTo>
                <a:lnTo>
                  <a:pt x="15178" y="19836"/>
                </a:lnTo>
                <a:lnTo>
                  <a:pt x="0" y="19836"/>
                </a:lnTo>
                <a:lnTo>
                  <a:pt x="0" y="21600"/>
                </a:lnTo>
                <a:lnTo>
                  <a:pt x="16528" y="21600"/>
                </a:lnTo>
                <a:lnTo>
                  <a:pt x="16528" y="4109"/>
                </a:lnTo>
                <a:lnTo>
                  <a:pt x="21600" y="410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228600" tIns="228600" rIns="228600" bIns="228600"/>
          <a:lstStyle/>
          <a:p>
            <a:endParaRPr lang="en-US"/>
          </a:p>
        </p:txBody>
      </p:sp>
      <p:sp>
        <p:nvSpPr>
          <p:cNvPr id="10253" name="AutoShape 7"/>
          <p:cNvSpPr>
            <a:spLocks noChangeArrowheads="1"/>
          </p:cNvSpPr>
          <p:nvPr/>
        </p:nvSpPr>
        <p:spPr bwMode="auto">
          <a:xfrm>
            <a:off x="2667000" y="3352800"/>
            <a:ext cx="152400" cy="173037"/>
          </a:xfrm>
          <a:prstGeom prst="upDownArrow">
            <a:avLst>
              <a:gd name="adj1" fmla="val 50000"/>
              <a:gd name="adj2" fmla="val 55562"/>
            </a:avLst>
          </a:prstGeom>
          <a:solidFill>
            <a:srgbClr val="0000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228600" tIns="228600" rIns="228600" bIns="228600"/>
          <a:lstStyle/>
          <a:p>
            <a:endParaRPr lang="en-US"/>
          </a:p>
        </p:txBody>
      </p:sp>
      <p:sp>
        <p:nvSpPr>
          <p:cNvPr id="10254" name="AutoShape 7"/>
          <p:cNvSpPr>
            <a:spLocks noChangeArrowheads="1"/>
          </p:cNvSpPr>
          <p:nvPr/>
        </p:nvSpPr>
        <p:spPr bwMode="auto">
          <a:xfrm>
            <a:off x="4832350" y="4484687"/>
            <a:ext cx="152400" cy="173038"/>
          </a:xfrm>
          <a:prstGeom prst="upDownArrow">
            <a:avLst>
              <a:gd name="adj1" fmla="val 50000"/>
              <a:gd name="adj2" fmla="val 55562"/>
            </a:avLst>
          </a:prstGeom>
          <a:solidFill>
            <a:srgbClr val="0000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228600" tIns="228600" rIns="228600" bIns="228600"/>
          <a:lstStyle/>
          <a:p>
            <a:endParaRPr lang="en-US"/>
          </a:p>
        </p:txBody>
      </p:sp>
      <p:pic>
        <p:nvPicPr>
          <p:cNvPr id="16" name="Picture 4" descr="govseal-transparent-b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126996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447800" y="685800"/>
            <a:ext cx="8229600" cy="55562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REPG,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REAT &amp; DRECP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167125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4" ma:contentTypeDescription="Create a new document." ma:contentTypeScope="" ma:versionID="e4b7918f6d70a6bbd3ae09fdaae93119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914435-E756-48BB-A166-ECAB58D992C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B58E645B-416C-46C0-8199-EBD1F0DEEE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TS010167125</Template>
  <TotalTime>0</TotalTime>
  <Words>584</Words>
  <Application>Microsoft Office PowerPoint</Application>
  <PresentationFormat>On-screen Show (4:3)</PresentationFormat>
  <Paragraphs>318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TS010167125</vt:lpstr>
      <vt:lpstr>C:\Documents and Settings\picker.LC10\Local Settings\Temporary Internet Files\Content.Outlook\LRC1JH4S\2012 0921 ENDEAVOR CATALINA FLYOVER_.pdf</vt:lpstr>
      <vt:lpstr>CALIFORNIA’S PROGRESS IN RENEWABLE ENERGY November 2012</vt:lpstr>
      <vt:lpstr> 2012 Update Topics</vt:lpstr>
      <vt:lpstr>Slide 3</vt:lpstr>
      <vt:lpstr>Energy Action Plan:  Loading Order</vt:lpstr>
      <vt:lpstr>Slide 5</vt:lpstr>
      <vt:lpstr>Slide 6</vt:lpstr>
      <vt:lpstr>Slide 7</vt:lpstr>
      <vt:lpstr>Queue currently holds more than double the generation capacity needed to achieve a 33% RPS</vt:lpstr>
      <vt:lpstr>Slide 9</vt:lpstr>
      <vt:lpstr>Slide 10</vt:lpstr>
      <vt:lpstr>Slide 11</vt:lpstr>
      <vt:lpstr>CTPG Renewables Transmission Projects (February, 2011)</vt:lpstr>
      <vt:lpstr>Distributed Generation Roadmap</vt:lpstr>
      <vt:lpstr>Slide 14</vt:lpstr>
      <vt:lpstr>Operational, Pending or Authorized</vt:lpstr>
      <vt:lpstr> Adaptive Program for Remainder</vt:lpstr>
      <vt:lpstr>    Projects 20MW &amp; Under in CAISO, PG&amp;E, SCE, and  SDG&amp;E Interconnection Study Queues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2010-09-14T00:03:23Z</dcterms:created>
  <dcterms:modified xsi:type="dcterms:W3CDTF">2012-11-12T21:34:24Z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