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56" r:id="rId3"/>
    <p:sldId id="257" r:id="rId4"/>
    <p:sldId id="288" r:id="rId5"/>
    <p:sldId id="261" r:id="rId6"/>
    <p:sldId id="258" r:id="rId7"/>
    <p:sldId id="259" r:id="rId8"/>
    <p:sldId id="290" r:id="rId9"/>
    <p:sldId id="289" r:id="rId10"/>
    <p:sldId id="292" r:id="rId11"/>
    <p:sldId id="266" r:id="rId12"/>
    <p:sldId id="268" r:id="rId13"/>
    <p:sldId id="271" r:id="rId14"/>
    <p:sldId id="282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" initials="jr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CC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4F47B-E70B-4EBF-A540-A51BB4CAA7D8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3A90-3DE2-46B1-BE61-FABADD28D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3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2E87F-28BE-42FD-AA0F-6FB263DABD3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8534D-7BE1-4488-9210-29ABCF3E072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C8534D-7BE1-4488-9210-29ABCF3E072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34633-D815-463E-AF8A-246F8BCDCEA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9B3E-E20B-4E9D-A45C-46A031A577F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3A90-3DE2-46B1-BE61-FABADD28D1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5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A41E-B449-4281-9BE2-696FD2D7C5BE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2DE7-5EBD-4E2F-8386-224D2B776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9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7.bin"/><Relationship Id="rId5" Type="http://schemas.openxmlformats.org/officeDocument/2006/relationships/image" Target="../media/image5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and mitigation approaches for once through cooling:</a:t>
            </a:r>
            <a:br>
              <a:rPr lang="en-US" dirty="0" smtClean="0"/>
            </a:br>
            <a:r>
              <a:rPr lang="en-US" dirty="0" smtClean="0"/>
              <a:t>Entrainment </a:t>
            </a:r>
            <a:endParaRPr lang="en-US" dirty="0"/>
          </a:p>
        </p:txBody>
      </p:sp>
      <p:pic>
        <p:nvPicPr>
          <p:cNvPr id="5" name="Picture 2" descr="S:\AllImages\WorkFileImages\CoastalProjects\Platform Grace\Entrainment Photos\P102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599" y="1924049"/>
            <a:ext cx="6273801" cy="470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 sampling design</a:t>
            </a:r>
            <a:endParaRPr lang="en-US" dirty="0"/>
          </a:p>
        </p:txBody>
      </p:sp>
      <p:pic>
        <p:nvPicPr>
          <p:cNvPr id="3" name="Picture 2" descr="Huntington Entrainment Zones-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675" y="1676400"/>
            <a:ext cx="53943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S:\AllImages\WorkFileImages\CoastalProjects\Platform Grace\Entrainment Photos\P1020628.JPG"/>
          <p:cNvPicPr>
            <a:picLocks noChangeAspect="1" noChangeArrowheads="1"/>
          </p:cNvPicPr>
          <p:nvPr/>
        </p:nvPicPr>
        <p:blipFill>
          <a:blip r:embed="rId4" cstate="print"/>
          <a:srcRect r="22414"/>
          <a:stretch>
            <a:fillRect/>
          </a:stretch>
        </p:blipFill>
        <p:spPr bwMode="auto">
          <a:xfrm>
            <a:off x="228600" y="2133600"/>
            <a:ext cx="3428999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Each species will have a different Source Water </a:t>
            </a:r>
            <a:r>
              <a:rPr lang="en-US" altLang="en-US" sz="3200" dirty="0" smtClean="0"/>
              <a:t>Body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Example: </a:t>
            </a:r>
            <a:r>
              <a:rPr lang="en-US" altLang="en-US" sz="3200" dirty="0" err="1" smtClean="0"/>
              <a:t>queenfish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(50.9 miles along coast)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426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Based on: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Period of vulnerability to entrainment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Distance larvae could have come from during the period of vulnerability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419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165725" y="4486275"/>
            <a:ext cx="9621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dirty="0" smtClean="0">
                <a:latin typeface="Times New Roman" pitchFamily="18" charset="0"/>
              </a:rPr>
              <a:t>SWB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6096000" y="44196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rot="2160000">
            <a:off x="6804646" y="3926850"/>
            <a:ext cx="182880" cy="1371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3962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sampling area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272892" y="4038600"/>
            <a:ext cx="585108" cy="1088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04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ETM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6934" r="22914" b="26183"/>
          <a:stretch/>
        </p:blipFill>
        <p:spPr bwMode="auto">
          <a:xfrm>
            <a:off x="60692" y="1662545"/>
            <a:ext cx="6398182" cy="29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6630987" y="1447800"/>
            <a:ext cx="243205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630987" y="1371600"/>
            <a:ext cx="2436813" cy="1662113"/>
            <a:chOff x="4005" y="1104"/>
            <a:chExt cx="1535" cy="1047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1104"/>
              <a:ext cx="1535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035" y="1530"/>
              <a:ext cx="1475" cy="616"/>
            </a:xfrm>
            <a:custGeom>
              <a:avLst/>
              <a:gdLst>
                <a:gd name="T0" fmla="*/ 105 w 1475"/>
                <a:gd name="T1" fmla="*/ 0 h 616"/>
                <a:gd name="T2" fmla="*/ 117 w 1475"/>
                <a:gd name="T3" fmla="*/ 36 h 616"/>
                <a:gd name="T4" fmla="*/ 142 w 1475"/>
                <a:gd name="T5" fmla="*/ 74 h 616"/>
                <a:gd name="T6" fmla="*/ 167 w 1475"/>
                <a:gd name="T7" fmla="*/ 86 h 616"/>
                <a:gd name="T8" fmla="*/ 204 w 1475"/>
                <a:gd name="T9" fmla="*/ 74 h 616"/>
                <a:gd name="T10" fmla="*/ 228 w 1475"/>
                <a:gd name="T11" fmla="*/ 86 h 616"/>
                <a:gd name="T12" fmla="*/ 302 w 1475"/>
                <a:gd name="T13" fmla="*/ 111 h 616"/>
                <a:gd name="T14" fmla="*/ 352 w 1475"/>
                <a:gd name="T15" fmla="*/ 136 h 616"/>
                <a:gd name="T16" fmla="*/ 389 w 1475"/>
                <a:gd name="T17" fmla="*/ 136 h 616"/>
                <a:gd name="T18" fmla="*/ 402 w 1475"/>
                <a:gd name="T19" fmla="*/ 100 h 616"/>
                <a:gd name="T20" fmla="*/ 438 w 1475"/>
                <a:gd name="T21" fmla="*/ 63 h 616"/>
                <a:gd name="T22" fmla="*/ 476 w 1475"/>
                <a:gd name="T23" fmla="*/ 74 h 616"/>
                <a:gd name="T24" fmla="*/ 574 w 1475"/>
                <a:gd name="T25" fmla="*/ 74 h 616"/>
                <a:gd name="T26" fmla="*/ 564 w 1475"/>
                <a:gd name="T27" fmla="*/ 62 h 616"/>
                <a:gd name="T28" fmla="*/ 559 w 1475"/>
                <a:gd name="T29" fmla="*/ 29 h 616"/>
                <a:gd name="T30" fmla="*/ 596 w 1475"/>
                <a:gd name="T31" fmla="*/ 31 h 616"/>
                <a:gd name="T32" fmla="*/ 657 w 1475"/>
                <a:gd name="T33" fmla="*/ 55 h 616"/>
                <a:gd name="T34" fmla="*/ 710 w 1475"/>
                <a:gd name="T35" fmla="*/ 86 h 616"/>
                <a:gd name="T36" fmla="*/ 759 w 1475"/>
                <a:gd name="T37" fmla="*/ 111 h 616"/>
                <a:gd name="T38" fmla="*/ 895 w 1475"/>
                <a:gd name="T39" fmla="*/ 234 h 616"/>
                <a:gd name="T40" fmla="*/ 1006 w 1475"/>
                <a:gd name="T41" fmla="*/ 296 h 616"/>
                <a:gd name="T42" fmla="*/ 1043 w 1475"/>
                <a:gd name="T43" fmla="*/ 333 h 616"/>
                <a:gd name="T44" fmla="*/ 1129 w 1475"/>
                <a:gd name="T45" fmla="*/ 357 h 616"/>
                <a:gd name="T46" fmla="*/ 1167 w 1475"/>
                <a:gd name="T47" fmla="*/ 370 h 616"/>
                <a:gd name="T48" fmla="*/ 1228 w 1475"/>
                <a:gd name="T49" fmla="*/ 406 h 616"/>
                <a:gd name="T50" fmla="*/ 1290 w 1475"/>
                <a:gd name="T51" fmla="*/ 443 h 616"/>
                <a:gd name="T52" fmla="*/ 1327 w 1475"/>
                <a:gd name="T53" fmla="*/ 468 h 616"/>
                <a:gd name="T54" fmla="*/ 1413 w 1475"/>
                <a:gd name="T55" fmla="*/ 567 h 616"/>
                <a:gd name="T56" fmla="*/ 1438 w 1475"/>
                <a:gd name="T57" fmla="*/ 592 h 616"/>
                <a:gd name="T58" fmla="*/ 1475 w 1475"/>
                <a:gd name="T59" fmla="*/ 604 h 616"/>
                <a:gd name="T60" fmla="*/ 1475 w 1475"/>
                <a:gd name="T61" fmla="*/ 616 h 616"/>
                <a:gd name="T62" fmla="*/ 1290 w 1475"/>
                <a:gd name="T63" fmla="*/ 616 h 616"/>
                <a:gd name="T64" fmla="*/ 1182 w 1475"/>
                <a:gd name="T65" fmla="*/ 507 h 616"/>
                <a:gd name="T66" fmla="*/ 1031 w 1475"/>
                <a:gd name="T67" fmla="*/ 456 h 616"/>
                <a:gd name="T68" fmla="*/ 834 w 1475"/>
                <a:gd name="T69" fmla="*/ 310 h 616"/>
                <a:gd name="T70" fmla="*/ 720 w 1475"/>
                <a:gd name="T71" fmla="*/ 202 h 616"/>
                <a:gd name="T72" fmla="*/ 584 w 1475"/>
                <a:gd name="T73" fmla="*/ 143 h 616"/>
                <a:gd name="T74" fmla="*/ 599 w 1475"/>
                <a:gd name="T75" fmla="*/ 172 h 616"/>
                <a:gd name="T76" fmla="*/ 463 w 1475"/>
                <a:gd name="T77" fmla="*/ 172 h 616"/>
                <a:gd name="T78" fmla="*/ 426 w 1475"/>
                <a:gd name="T79" fmla="*/ 222 h 616"/>
                <a:gd name="T80" fmla="*/ 373 w 1475"/>
                <a:gd name="T81" fmla="*/ 227 h 616"/>
                <a:gd name="T82" fmla="*/ 190 w 1475"/>
                <a:gd name="T83" fmla="*/ 174 h 616"/>
                <a:gd name="T84" fmla="*/ 153 w 1475"/>
                <a:gd name="T85" fmla="*/ 188 h 616"/>
                <a:gd name="T86" fmla="*/ 117 w 1475"/>
                <a:gd name="T87" fmla="*/ 148 h 616"/>
                <a:gd name="T88" fmla="*/ 105 w 1475"/>
                <a:gd name="T89" fmla="*/ 151 h 616"/>
                <a:gd name="T90" fmla="*/ 56 w 1475"/>
                <a:gd name="T91" fmla="*/ 114 h 616"/>
                <a:gd name="T92" fmla="*/ 0 w 1475"/>
                <a:gd name="T93" fmla="*/ 13 h 616"/>
                <a:gd name="T94" fmla="*/ 105 w 1475"/>
                <a:gd name="T9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75" h="616">
                  <a:moveTo>
                    <a:pt x="105" y="0"/>
                  </a:moveTo>
                  <a:lnTo>
                    <a:pt x="117" y="36"/>
                  </a:lnTo>
                  <a:lnTo>
                    <a:pt x="142" y="74"/>
                  </a:lnTo>
                  <a:lnTo>
                    <a:pt x="167" y="86"/>
                  </a:lnTo>
                  <a:lnTo>
                    <a:pt x="204" y="74"/>
                  </a:lnTo>
                  <a:lnTo>
                    <a:pt x="228" y="86"/>
                  </a:lnTo>
                  <a:lnTo>
                    <a:pt x="302" y="111"/>
                  </a:lnTo>
                  <a:lnTo>
                    <a:pt x="352" y="136"/>
                  </a:lnTo>
                  <a:lnTo>
                    <a:pt x="389" y="136"/>
                  </a:lnTo>
                  <a:lnTo>
                    <a:pt x="402" y="100"/>
                  </a:lnTo>
                  <a:lnTo>
                    <a:pt x="438" y="63"/>
                  </a:lnTo>
                  <a:lnTo>
                    <a:pt x="476" y="74"/>
                  </a:lnTo>
                  <a:lnTo>
                    <a:pt x="574" y="74"/>
                  </a:lnTo>
                  <a:lnTo>
                    <a:pt x="564" y="62"/>
                  </a:lnTo>
                  <a:lnTo>
                    <a:pt x="559" y="29"/>
                  </a:lnTo>
                  <a:lnTo>
                    <a:pt x="596" y="31"/>
                  </a:lnTo>
                  <a:lnTo>
                    <a:pt x="657" y="55"/>
                  </a:lnTo>
                  <a:lnTo>
                    <a:pt x="710" y="86"/>
                  </a:lnTo>
                  <a:lnTo>
                    <a:pt x="759" y="111"/>
                  </a:lnTo>
                  <a:lnTo>
                    <a:pt x="895" y="234"/>
                  </a:lnTo>
                  <a:lnTo>
                    <a:pt x="1006" y="296"/>
                  </a:lnTo>
                  <a:lnTo>
                    <a:pt x="1043" y="333"/>
                  </a:lnTo>
                  <a:lnTo>
                    <a:pt x="1129" y="357"/>
                  </a:lnTo>
                  <a:lnTo>
                    <a:pt x="1167" y="370"/>
                  </a:lnTo>
                  <a:lnTo>
                    <a:pt x="1228" y="406"/>
                  </a:lnTo>
                  <a:lnTo>
                    <a:pt x="1290" y="443"/>
                  </a:lnTo>
                  <a:lnTo>
                    <a:pt x="1327" y="468"/>
                  </a:lnTo>
                  <a:lnTo>
                    <a:pt x="1413" y="567"/>
                  </a:lnTo>
                  <a:lnTo>
                    <a:pt x="1438" y="592"/>
                  </a:lnTo>
                  <a:lnTo>
                    <a:pt x="1475" y="604"/>
                  </a:lnTo>
                  <a:lnTo>
                    <a:pt x="1475" y="616"/>
                  </a:lnTo>
                  <a:lnTo>
                    <a:pt x="1290" y="616"/>
                  </a:lnTo>
                  <a:lnTo>
                    <a:pt x="1182" y="507"/>
                  </a:lnTo>
                  <a:lnTo>
                    <a:pt x="1031" y="456"/>
                  </a:lnTo>
                  <a:lnTo>
                    <a:pt x="834" y="310"/>
                  </a:lnTo>
                  <a:lnTo>
                    <a:pt x="720" y="202"/>
                  </a:lnTo>
                  <a:lnTo>
                    <a:pt x="584" y="143"/>
                  </a:lnTo>
                  <a:lnTo>
                    <a:pt x="599" y="172"/>
                  </a:lnTo>
                  <a:lnTo>
                    <a:pt x="463" y="172"/>
                  </a:lnTo>
                  <a:lnTo>
                    <a:pt x="426" y="222"/>
                  </a:lnTo>
                  <a:lnTo>
                    <a:pt x="373" y="227"/>
                  </a:lnTo>
                  <a:lnTo>
                    <a:pt x="190" y="174"/>
                  </a:lnTo>
                  <a:lnTo>
                    <a:pt x="153" y="188"/>
                  </a:lnTo>
                  <a:lnTo>
                    <a:pt x="117" y="148"/>
                  </a:lnTo>
                  <a:lnTo>
                    <a:pt x="105" y="151"/>
                  </a:lnTo>
                  <a:lnTo>
                    <a:pt x="56" y="114"/>
                  </a:lnTo>
                  <a:lnTo>
                    <a:pt x="0" y="1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A2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3752850"/>
            <a:ext cx="2432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0"/>
          <p:cNvSpPr>
            <a:spLocks/>
          </p:cNvSpPr>
          <p:nvPr/>
        </p:nvSpPr>
        <p:spPr bwMode="auto">
          <a:xfrm>
            <a:off x="7270750" y="4473575"/>
            <a:ext cx="1355725" cy="755650"/>
          </a:xfrm>
          <a:custGeom>
            <a:avLst/>
            <a:gdLst>
              <a:gd name="T0" fmla="*/ 16 w 854"/>
              <a:gd name="T1" fmla="*/ 106 h 476"/>
              <a:gd name="T2" fmla="*/ 29 w 854"/>
              <a:gd name="T3" fmla="*/ 71 h 476"/>
              <a:gd name="T4" fmla="*/ 65 w 854"/>
              <a:gd name="T5" fmla="*/ 34 h 476"/>
              <a:gd name="T6" fmla="*/ 103 w 854"/>
              <a:gd name="T7" fmla="*/ 45 h 476"/>
              <a:gd name="T8" fmla="*/ 201 w 854"/>
              <a:gd name="T9" fmla="*/ 45 h 476"/>
              <a:gd name="T10" fmla="*/ 191 w 854"/>
              <a:gd name="T11" fmla="*/ 32 h 476"/>
              <a:gd name="T12" fmla="*/ 186 w 854"/>
              <a:gd name="T13" fmla="*/ 0 h 476"/>
              <a:gd name="T14" fmla="*/ 223 w 854"/>
              <a:gd name="T15" fmla="*/ 2 h 476"/>
              <a:gd name="T16" fmla="*/ 284 w 854"/>
              <a:gd name="T17" fmla="*/ 25 h 476"/>
              <a:gd name="T18" fmla="*/ 337 w 854"/>
              <a:gd name="T19" fmla="*/ 57 h 476"/>
              <a:gd name="T20" fmla="*/ 386 w 854"/>
              <a:gd name="T21" fmla="*/ 81 h 476"/>
              <a:gd name="T22" fmla="*/ 522 w 854"/>
              <a:gd name="T23" fmla="*/ 204 h 476"/>
              <a:gd name="T24" fmla="*/ 632 w 854"/>
              <a:gd name="T25" fmla="*/ 266 h 476"/>
              <a:gd name="T26" fmla="*/ 669 w 854"/>
              <a:gd name="T27" fmla="*/ 303 h 476"/>
              <a:gd name="T28" fmla="*/ 755 w 854"/>
              <a:gd name="T29" fmla="*/ 327 h 476"/>
              <a:gd name="T30" fmla="*/ 793 w 854"/>
              <a:gd name="T31" fmla="*/ 340 h 476"/>
              <a:gd name="T32" fmla="*/ 854 w 854"/>
              <a:gd name="T33" fmla="*/ 376 h 476"/>
              <a:gd name="T34" fmla="*/ 808 w 854"/>
              <a:gd name="T35" fmla="*/ 476 h 476"/>
              <a:gd name="T36" fmla="*/ 657 w 854"/>
              <a:gd name="T37" fmla="*/ 426 h 476"/>
              <a:gd name="T38" fmla="*/ 461 w 854"/>
              <a:gd name="T39" fmla="*/ 280 h 476"/>
              <a:gd name="T40" fmla="*/ 347 w 854"/>
              <a:gd name="T41" fmla="*/ 172 h 476"/>
              <a:gd name="T42" fmla="*/ 211 w 854"/>
              <a:gd name="T43" fmla="*/ 113 h 476"/>
              <a:gd name="T44" fmla="*/ 226 w 854"/>
              <a:gd name="T45" fmla="*/ 142 h 476"/>
              <a:gd name="T46" fmla="*/ 91 w 854"/>
              <a:gd name="T47" fmla="*/ 142 h 476"/>
              <a:gd name="T48" fmla="*/ 53 w 854"/>
              <a:gd name="T49" fmla="*/ 192 h 476"/>
              <a:gd name="T50" fmla="*/ 0 w 854"/>
              <a:gd name="T51" fmla="*/ 197 h 476"/>
              <a:gd name="T52" fmla="*/ 16 w 854"/>
              <a:gd name="T53" fmla="*/ 10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4" h="476">
                <a:moveTo>
                  <a:pt x="16" y="106"/>
                </a:moveTo>
                <a:lnTo>
                  <a:pt x="29" y="71"/>
                </a:lnTo>
                <a:lnTo>
                  <a:pt x="65" y="34"/>
                </a:lnTo>
                <a:lnTo>
                  <a:pt x="103" y="45"/>
                </a:lnTo>
                <a:lnTo>
                  <a:pt x="201" y="45"/>
                </a:lnTo>
                <a:lnTo>
                  <a:pt x="191" y="32"/>
                </a:lnTo>
                <a:lnTo>
                  <a:pt x="186" y="0"/>
                </a:lnTo>
                <a:lnTo>
                  <a:pt x="223" y="2"/>
                </a:lnTo>
                <a:lnTo>
                  <a:pt x="284" y="25"/>
                </a:lnTo>
                <a:lnTo>
                  <a:pt x="337" y="57"/>
                </a:lnTo>
                <a:lnTo>
                  <a:pt x="386" y="81"/>
                </a:lnTo>
                <a:lnTo>
                  <a:pt x="522" y="204"/>
                </a:lnTo>
                <a:lnTo>
                  <a:pt x="632" y="266"/>
                </a:lnTo>
                <a:lnTo>
                  <a:pt x="669" y="303"/>
                </a:lnTo>
                <a:lnTo>
                  <a:pt x="755" y="327"/>
                </a:lnTo>
                <a:lnTo>
                  <a:pt x="793" y="340"/>
                </a:lnTo>
                <a:lnTo>
                  <a:pt x="854" y="376"/>
                </a:lnTo>
                <a:lnTo>
                  <a:pt x="808" y="476"/>
                </a:lnTo>
                <a:lnTo>
                  <a:pt x="657" y="426"/>
                </a:lnTo>
                <a:lnTo>
                  <a:pt x="461" y="280"/>
                </a:lnTo>
                <a:lnTo>
                  <a:pt x="347" y="172"/>
                </a:lnTo>
                <a:lnTo>
                  <a:pt x="211" y="113"/>
                </a:lnTo>
                <a:lnTo>
                  <a:pt x="226" y="142"/>
                </a:lnTo>
                <a:lnTo>
                  <a:pt x="91" y="142"/>
                </a:lnTo>
                <a:lnTo>
                  <a:pt x="53" y="192"/>
                </a:lnTo>
                <a:lnTo>
                  <a:pt x="0" y="197"/>
                </a:lnTo>
                <a:lnTo>
                  <a:pt x="16" y="106"/>
                </a:lnTo>
                <a:close/>
              </a:path>
            </a:pathLst>
          </a:custGeom>
          <a:solidFill>
            <a:srgbClr val="FA27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8642787">
            <a:off x="6206507" y="2735596"/>
            <a:ext cx="106680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536995">
            <a:off x="6198911" y="3792015"/>
            <a:ext cx="1449833" cy="187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4648200"/>
            <a:ext cx="563880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 smtClean="0"/>
              <a:t>1)  Assume that impacts to target species are representative of impacts to other similar species from the same habitats that were not analyzed</a:t>
            </a:r>
          </a:p>
          <a:p>
            <a:pPr>
              <a:spcBef>
                <a:spcPct val="20000"/>
              </a:spcBef>
            </a:pPr>
            <a:r>
              <a:rPr lang="en-US" altLang="en-US" dirty="0" smtClean="0"/>
              <a:t>2)  </a:t>
            </a:r>
            <a:r>
              <a:rPr lang="en-US" altLang="en-US" b="1" dirty="0" smtClean="0"/>
              <a:t>These values represents the estimated rate of mortality for all species having a larval phase whose P</a:t>
            </a:r>
            <a:r>
              <a:rPr lang="en-US" altLang="en-US" b="1" baseline="-25000" dirty="0" smtClean="0"/>
              <a:t>M</a:t>
            </a:r>
            <a:r>
              <a:rPr lang="en-US" altLang="en-US" b="1" dirty="0" smtClean="0"/>
              <a:t>'s were not directly determined</a:t>
            </a:r>
            <a:endParaRPr lang="en-US" alt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276654" y="1867292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43666" y="1916875"/>
            <a:ext cx="644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(SWB)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133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Area of Production Foregone – a way to interpret loss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Simple method </a:t>
            </a:r>
            <a:r>
              <a:rPr lang="en-US" altLang="en-US" dirty="0"/>
              <a:t>allows for conversion of organismal loss to </a:t>
            </a:r>
            <a:r>
              <a:rPr lang="en-US" altLang="en-US" dirty="0" smtClean="0"/>
              <a:t>habitat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 smtClean="0"/>
              <a:t>			</a:t>
            </a:r>
            <a:r>
              <a:rPr lang="en-US" altLang="en-US" sz="4000" b="1" dirty="0" smtClean="0"/>
              <a:t>P</a:t>
            </a:r>
            <a:r>
              <a:rPr lang="en-US" altLang="en-US" sz="4000" b="1" baseline="-25000" dirty="0" smtClean="0"/>
              <a:t>M</a:t>
            </a:r>
            <a:r>
              <a:rPr lang="en-US" altLang="en-US" sz="4000" b="1" dirty="0" smtClean="0"/>
              <a:t> x SWB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400" dirty="0" smtClean="0"/>
              <a:t>where, the SWB is the habitat within the total SWB associated with larval production for a species.</a:t>
            </a:r>
            <a:endParaRPr lang="en-US" altLang="en-US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13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Area of Production Foregone – a way to interpret loss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Both ETM and APF work for species with very limited life history information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No habitat lost or damaged due to entrainment – APF converts entrainment loss to habitat necessary to fully compensate for production lost due to entrainment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Covers both direct and indirect effects resulting from entrainment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Currency is habitat, which can be monetized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Hence, compensatory mitigation may be expressed in terms of water use</a:t>
            </a:r>
            <a:endParaRPr lang="en-US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			</a:t>
            </a: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40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Group 2"/>
          <p:cNvGraphicFramePr>
            <a:graphicFrameLocks noGrp="1"/>
          </p:cNvGraphicFramePr>
          <p:nvPr/>
        </p:nvGraphicFramePr>
        <p:xfrm>
          <a:off x="1295400" y="1676401"/>
          <a:ext cx="6512243" cy="4541520"/>
        </p:xfrm>
        <a:graphic>
          <a:graphicData uri="http://schemas.openxmlformats.org/drawingml/2006/table">
            <a:tbl>
              <a:tblPr/>
              <a:tblGrid>
                <a:gridCol w="1712913"/>
                <a:gridCol w="1087437"/>
                <a:gridCol w="998538"/>
                <a:gridCol w="208280"/>
                <a:gridCol w="1252538"/>
                <a:gridCol w="1252537"/>
              </a:tblGrid>
              <a:tr h="899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Taxon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Estimated Annual Entrainment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ETM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Estimate of P</a:t>
                      </a:r>
                      <a:r>
                        <a:rPr kumimoji="0" lang="en-US" altLang="en-US" sz="1200" b="0" i="0" u="none" strike="noStrike" cap="none" normalizeH="0" baseline="-5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Alongshore Extrapolation (Mean)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Length of Source Water Body (Miles)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Area (mi</a:t>
                      </a:r>
                      <a:r>
                        <a:rPr kumimoji="0" lang="en-US" alt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of Production Foregone (Mean)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spotfin croaker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69,701,589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0.085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queenfish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17,809,864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50.9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0.911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white croaker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17,625,263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28.7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0.583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black croaker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7,128,127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0.039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salema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11,696,960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blennies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7,165,513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diamond turbot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5,443,118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0.170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California halibut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5,021,168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0.131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rock crab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6,411,171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1.10%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0.486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AVERAGE (sq. miles)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0.325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AVERAGE (acres)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Based on units 3-4 (acres)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</a:t>
                      </a: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2823" name="Text Box 119"/>
          <p:cNvSpPr txBox="1">
            <a:spLocks noChangeArrowheads="1"/>
          </p:cNvSpPr>
          <p:nvPr/>
        </p:nvSpPr>
        <p:spPr bwMode="auto">
          <a:xfrm>
            <a:off x="0" y="2286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dirty="0">
                <a:latin typeface="+mj-lt"/>
                <a:ea typeface="+mj-ea"/>
                <a:cs typeface="+mj-cs"/>
              </a:rPr>
              <a:t>Entrainment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Study </a:t>
            </a:r>
            <a:r>
              <a:rPr lang="en-US" altLang="en-US" sz="4000" dirty="0" smtClean="0">
                <a:latin typeface="+mj-lt"/>
                <a:ea typeface="+mj-ea"/>
                <a:cs typeface="+mj-cs"/>
              </a:rPr>
              <a:t/>
            </a:r>
            <a:br>
              <a:rPr lang="en-US" altLang="en-US" sz="4000" dirty="0" smtClean="0">
                <a:latin typeface="+mj-lt"/>
                <a:ea typeface="+mj-ea"/>
                <a:cs typeface="+mj-cs"/>
              </a:rPr>
            </a:br>
            <a:r>
              <a:rPr lang="en-US" altLang="en-US" sz="4000" dirty="0" smtClean="0">
                <a:latin typeface="+mj-lt"/>
                <a:ea typeface="+mj-ea"/>
                <a:cs typeface="+mj-cs"/>
              </a:rPr>
              <a:t>ETM and APF </a:t>
            </a:r>
            <a:r>
              <a:rPr lang="en-US" altLang="en-US" sz="4000" dirty="0">
                <a:latin typeface="+mj-lt"/>
                <a:ea typeface="+mj-ea"/>
                <a:cs typeface="+mj-cs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812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Overview of current approach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Definitions and major assumptions</a:t>
            </a:r>
          </a:p>
          <a:p>
            <a:r>
              <a:rPr lang="en-US" dirty="0" smtClean="0"/>
              <a:t>Models for assessing entrainment related impact</a:t>
            </a:r>
          </a:p>
          <a:p>
            <a:pPr lvl="1"/>
            <a:r>
              <a:rPr lang="en-US" dirty="0" smtClean="0"/>
              <a:t>Adult equivalent loss (AEL)</a:t>
            </a:r>
          </a:p>
          <a:p>
            <a:pPr lvl="1"/>
            <a:r>
              <a:rPr lang="en-US" dirty="0" smtClean="0"/>
              <a:t>Fecundity </a:t>
            </a:r>
            <a:r>
              <a:rPr lang="en-US" dirty="0" err="1" smtClean="0"/>
              <a:t>Hindcast</a:t>
            </a:r>
            <a:r>
              <a:rPr lang="en-US" dirty="0" smtClean="0"/>
              <a:t> (FH)</a:t>
            </a:r>
          </a:p>
          <a:p>
            <a:pPr lvl="1"/>
            <a:r>
              <a:rPr lang="en-US" dirty="0" smtClean="0"/>
              <a:t>Empirical Transport Model (ETM)</a:t>
            </a:r>
          </a:p>
          <a:p>
            <a:r>
              <a:rPr lang="en-US" dirty="0" smtClean="0"/>
              <a:t>Area of Production Foregone (APF)</a:t>
            </a:r>
          </a:p>
          <a:p>
            <a:r>
              <a:rPr lang="en-US" dirty="0" smtClean="0"/>
              <a:t>Mitigation estimation using ETM/APF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1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Definitions and major assumptions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Entrainment</a:t>
            </a:r>
            <a:r>
              <a:rPr lang="en-US" sz="2000" dirty="0" smtClean="0"/>
              <a:t> – organisms brought into plant as part of once through use of water</a:t>
            </a:r>
          </a:p>
          <a:p>
            <a:r>
              <a:rPr lang="en-US" sz="2000" b="1" dirty="0" smtClean="0"/>
              <a:t>Plankton</a:t>
            </a:r>
            <a:r>
              <a:rPr lang="en-US" sz="2000" dirty="0" smtClean="0"/>
              <a:t> – Organisms most subject to ‘ordinary’ entrainment </a:t>
            </a:r>
          </a:p>
          <a:p>
            <a:pPr lvl="1"/>
            <a:r>
              <a:rPr lang="en-US" sz="2000" b="1" dirty="0" err="1" smtClean="0"/>
              <a:t>Meroplankton</a:t>
            </a:r>
            <a:r>
              <a:rPr lang="en-US" sz="2000" dirty="0" smtClean="0"/>
              <a:t> – a very small (often larval) stage in the life of certain organisms, for example: abalone, sea urchins, crabs, fish</a:t>
            </a:r>
          </a:p>
          <a:p>
            <a:pPr lvl="2"/>
            <a:r>
              <a:rPr lang="en-US" sz="2000" dirty="0" smtClean="0"/>
              <a:t>  </a:t>
            </a:r>
            <a:r>
              <a:rPr lang="en-US" sz="2000" i="1" dirty="0" err="1" smtClean="0"/>
              <a:t>Meroplankton</a:t>
            </a:r>
            <a:r>
              <a:rPr lang="en-US" sz="2000" i="1" dirty="0" smtClean="0"/>
              <a:t> have the potential for entrainment related impacts</a:t>
            </a:r>
          </a:p>
          <a:p>
            <a:pPr lvl="1"/>
            <a:r>
              <a:rPr lang="en-US" sz="2000" b="1" dirty="0" err="1" smtClean="0"/>
              <a:t>Holoplankton</a:t>
            </a:r>
            <a:r>
              <a:rPr lang="en-US" sz="2000" dirty="0" smtClean="0"/>
              <a:t> – a very small organism that is planktonic for its whole life, for example: diatoms, </a:t>
            </a:r>
            <a:r>
              <a:rPr lang="en-US" sz="2000" dirty="0" err="1" smtClean="0"/>
              <a:t>dinoflagellates</a:t>
            </a:r>
            <a:r>
              <a:rPr lang="en-US" sz="2000" dirty="0" smtClean="0"/>
              <a:t>, certain crustaceans</a:t>
            </a:r>
          </a:p>
          <a:p>
            <a:pPr lvl="2"/>
            <a:r>
              <a:rPr lang="en-US" sz="2000" i="1" dirty="0" smtClean="0"/>
              <a:t>Vastly more abundant than </a:t>
            </a:r>
            <a:r>
              <a:rPr lang="en-US" sz="2000" i="1" dirty="0" err="1" smtClean="0"/>
              <a:t>meroplankton</a:t>
            </a:r>
            <a:endParaRPr lang="en-US" sz="2000" i="1" dirty="0" smtClean="0"/>
          </a:p>
          <a:p>
            <a:pPr lvl="2"/>
            <a:r>
              <a:rPr lang="en-US" sz="2000" i="1" dirty="0" smtClean="0"/>
              <a:t>Not generally considered in entrainment related impact studies.</a:t>
            </a:r>
            <a:r>
              <a:rPr lang="en-US" sz="2000" dirty="0" smtClean="0"/>
              <a:t>  </a:t>
            </a:r>
            <a:r>
              <a:rPr lang="en-US" sz="2000" i="1" dirty="0" smtClean="0"/>
              <a:t>Populations considered to suffer no impact from entrainment.</a:t>
            </a:r>
          </a:p>
          <a:p>
            <a:r>
              <a:rPr lang="en-US" sz="2000" b="1" dirty="0" smtClean="0"/>
              <a:t>100% through plant mortality </a:t>
            </a:r>
            <a:r>
              <a:rPr lang="en-US" sz="2000" dirty="0" smtClean="0"/>
              <a:t>– all entrained organisms are assumed to die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495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1" y="61595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1" y="60071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81" y="62357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81" y="59309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9581" y="2882900"/>
            <a:ext cx="2057400" cy="762000"/>
          </a:xfrm>
          <a:prstGeom prst="rect">
            <a:avLst/>
          </a:prstGeom>
          <a:gradFill rotWithShape="0">
            <a:gsLst>
              <a:gs pos="0">
                <a:srgbClr val="1B2CCF"/>
              </a:gs>
              <a:gs pos="100000">
                <a:srgbClr val="E6042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50181" y="2806700"/>
            <a:ext cx="2743200" cy="914400"/>
          </a:xfrm>
          <a:prstGeom prst="rect">
            <a:avLst/>
          </a:prstGeom>
          <a:solidFill>
            <a:srgbClr val="1B2C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 descr="Large grid"/>
          <p:cNvSpPr>
            <a:spLocks noChangeArrowheads="1"/>
          </p:cNvSpPr>
          <p:nvPr/>
        </p:nvSpPr>
        <p:spPr bwMode="auto">
          <a:xfrm>
            <a:off x="4040981" y="2425700"/>
            <a:ext cx="381000" cy="1981200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81" y="29591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1" y="34163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381" y="34163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81" y="3035300"/>
            <a:ext cx="45720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1" y="2959100"/>
            <a:ext cx="1682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81" y="3187700"/>
            <a:ext cx="1682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1" y="3263900"/>
            <a:ext cx="1682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1" y="3492500"/>
            <a:ext cx="1682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06" y="31130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81" y="3263900"/>
            <a:ext cx="1682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1" y="3111500"/>
            <a:ext cx="1682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1" y="3416300"/>
            <a:ext cx="1682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78781" y="1358900"/>
            <a:ext cx="4495800" cy="609600"/>
          </a:xfrm>
          <a:prstGeom prst="rect">
            <a:avLst/>
          </a:prstGeom>
          <a:solidFill>
            <a:srgbClr val="E604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990600" y="1054100"/>
            <a:ext cx="840580" cy="12192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E604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964781" y="44069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81" y="4787900"/>
            <a:ext cx="20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793581" y="749300"/>
            <a:ext cx="2667000" cy="3352800"/>
          </a:xfrm>
          <a:prstGeom prst="ellipse">
            <a:avLst/>
          </a:prstGeom>
          <a:solidFill>
            <a:srgbClr val="E6042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81" y="5702300"/>
            <a:ext cx="112553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787106" y="5895975"/>
            <a:ext cx="4059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Trash (fish and other organisms</a:t>
            </a:r>
          </a:p>
          <a:p>
            <a:r>
              <a:rPr lang="en-US" altLang="en-US"/>
              <a:t>lost to impingement)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326981" y="1130300"/>
            <a:ext cx="1797050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Power Plant</a:t>
            </a:r>
          </a:p>
          <a:p>
            <a:r>
              <a:rPr lang="en-US" altLang="en-US" sz="1800" dirty="0"/>
              <a:t>Warm cooling </a:t>
            </a:r>
          </a:p>
          <a:p>
            <a:r>
              <a:rPr lang="en-US" altLang="en-US" sz="1800" dirty="0"/>
              <a:t>water and high</a:t>
            </a:r>
          </a:p>
          <a:p>
            <a:r>
              <a:rPr lang="en-US" altLang="en-US" sz="1800" dirty="0"/>
              <a:t>velocity kills </a:t>
            </a:r>
          </a:p>
          <a:p>
            <a:r>
              <a:rPr lang="en-US" altLang="en-US" sz="1800" dirty="0"/>
              <a:t>small organisms</a:t>
            </a:r>
          </a:p>
          <a:p>
            <a:r>
              <a:rPr lang="en-US" altLang="en-US" sz="1800" dirty="0"/>
              <a:t>and </a:t>
            </a:r>
            <a:r>
              <a:rPr lang="en-US" altLang="en-US" sz="1800" dirty="0" err="1"/>
              <a:t>propagules</a:t>
            </a:r>
            <a:endParaRPr lang="en-US" altLang="en-US" sz="1800" dirty="0"/>
          </a:p>
          <a:p>
            <a:r>
              <a:rPr lang="en-US" altLang="en-US" sz="1800" dirty="0"/>
              <a:t>(eggs, larvae and </a:t>
            </a:r>
          </a:p>
          <a:p>
            <a:r>
              <a:rPr lang="en-US" altLang="en-US" sz="1800" dirty="0"/>
              <a:t>spores)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143000" y="1447800"/>
            <a:ext cx="4799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/>
              <a:t>Warm water exits plant to open ocean</a:t>
            </a: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 flipV="1">
            <a:off x="4574381" y="38735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549106" y="4524375"/>
            <a:ext cx="3516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Traveling Screens </a:t>
            </a:r>
            <a:r>
              <a:rPr lang="en-US" altLang="en-US" b="1"/>
              <a:t>impinge</a:t>
            </a:r>
          </a:p>
          <a:p>
            <a:r>
              <a:rPr lang="en-US" altLang="en-US"/>
              <a:t>larger organisms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81000" y="2514600"/>
            <a:ext cx="17192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Fish (and</a:t>
            </a:r>
          </a:p>
          <a:p>
            <a:r>
              <a:rPr lang="en-US" altLang="en-US" sz="1800" dirty="0"/>
              <a:t>Other  organisms</a:t>
            </a:r>
          </a:p>
          <a:p>
            <a:r>
              <a:rPr lang="en-US" altLang="en-US" sz="1800" b="1" dirty="0"/>
              <a:t>entrained</a:t>
            </a:r>
          </a:p>
          <a:p>
            <a:r>
              <a:rPr lang="en-US" altLang="en-US" sz="1800" dirty="0" smtClean="0"/>
              <a:t>from source waters</a:t>
            </a:r>
            <a:endParaRPr lang="en-US" altLang="en-US" sz="1800" dirty="0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78631" y="139700"/>
            <a:ext cx="7981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3200"/>
              <a:t>Thermal Effects, Impingement and Entrainment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28600" y="1447800"/>
            <a:ext cx="71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7000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20</a:t>
            </a:r>
            <a:r>
              <a:rPr lang="en-US" altLang="en-US" sz="2000" b="1" baseline="38000" dirty="0">
                <a:solidFill>
                  <a:srgbClr val="FF0000"/>
                </a:solidFill>
              </a:rPr>
              <a:t>o </a:t>
            </a:r>
            <a:r>
              <a:rPr lang="en-US" altLang="en-US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457200" y="9906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676400" y="3962400"/>
          <a:ext cx="860425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8" name="Drawing" r:id="rId4" imgW="1539224" imgH="3805303" progId="">
                  <p:embed/>
                </p:oleObj>
              </mc:Choice>
              <mc:Fallback>
                <p:oleObj name="Drawing" r:id="rId4" imgW="1539224" imgH="3805303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860425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05200" y="1143000"/>
            <a:ext cx="5638800" cy="5410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048000" y="1143000"/>
            <a:ext cx="838200" cy="54102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505200" y="34290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9" name="Drawing" r:id="rId6" imgW="2986846" imgH="1327918" progId="">
                  <p:embed/>
                </p:oleObj>
              </mc:Choice>
              <mc:Fallback>
                <p:oleObj name="Drawing" r:id="rId6" imgW="2986846" imgH="1327918" progId="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290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352800" y="49530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0" name="Drawing" r:id="rId8" imgW="2986846" imgH="1327918" progId="">
                  <p:embed/>
                </p:oleObj>
              </mc:Choice>
              <mc:Fallback>
                <p:oleObj name="Drawing" r:id="rId8" imgW="2986846" imgH="1327918" progId="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9530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505200" y="38100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" name="Drawing" r:id="rId9" imgW="2986846" imgH="1327918" progId="">
                  <p:embed/>
                </p:oleObj>
              </mc:Choice>
              <mc:Fallback>
                <p:oleObj name="Drawing" r:id="rId9" imgW="2986846" imgH="1327918" progId="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276600" y="32004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name="Drawing" r:id="rId10" imgW="2986846" imgH="1327918" progId="">
                  <p:embed/>
                </p:oleObj>
              </mc:Choice>
              <mc:Fallback>
                <p:oleObj name="Drawing" r:id="rId10" imgW="2986846" imgH="1327918" progId="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3124200" y="41148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Drawing" r:id="rId11" imgW="2986846" imgH="1327918" progId="">
                  <p:embed/>
                </p:oleObj>
              </mc:Choice>
              <mc:Fallback>
                <p:oleObj name="Drawing" r:id="rId11" imgW="2986846" imgH="1327918" progId="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3200400" y="21336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" name="Drawing" r:id="rId12" imgW="2986846" imgH="1327918" progId="">
                  <p:embed/>
                </p:oleObj>
              </mc:Choice>
              <mc:Fallback>
                <p:oleObj name="Drawing" r:id="rId12" imgW="2986846" imgH="1327918" progId="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981200" y="32766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" name="Drawing" r:id="rId13" imgW="2986846" imgH="1327918" progId="">
                  <p:embed/>
                </p:oleObj>
              </mc:Choice>
              <mc:Fallback>
                <p:oleObj name="Drawing" r:id="rId13" imgW="2986846" imgH="1327918" progId="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2514600" y="17526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Drawing" r:id="rId14" imgW="2986846" imgH="1327918" progId="">
                  <p:embed/>
                </p:oleObj>
              </mc:Choice>
              <mc:Fallback>
                <p:oleObj name="Drawing" r:id="rId14" imgW="2986846" imgH="1327918" progId="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3352800" y="22860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7" name="Drawing" r:id="rId15" imgW="2986846" imgH="1327918" progId="">
                  <p:embed/>
                </p:oleObj>
              </mc:Choice>
              <mc:Fallback>
                <p:oleObj name="Drawing" r:id="rId15" imgW="2986846" imgH="1327918" progId="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3505200" y="24384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8" name="Drawing" r:id="rId16" imgW="2986846" imgH="1327918" progId="">
                  <p:embed/>
                </p:oleObj>
              </mc:Choice>
              <mc:Fallback>
                <p:oleObj name="Drawing" r:id="rId16" imgW="2986846" imgH="1327918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1600200" y="38862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" name="Drawing" r:id="rId17" imgW="2986846" imgH="1327918" progId="">
                  <p:embed/>
                </p:oleObj>
              </mc:Choice>
              <mc:Fallback>
                <p:oleObj name="Drawing" r:id="rId17" imgW="2986846" imgH="1327918" progId="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862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1905000" y="41910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" name="Drawing" r:id="rId18" imgW="2986846" imgH="1327918" progId="">
                  <p:embed/>
                </p:oleObj>
              </mc:Choice>
              <mc:Fallback>
                <p:oleObj name="Drawing" r:id="rId18" imgW="2986846" imgH="1327918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910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/>
        </p:nvGraphicFramePr>
        <p:xfrm>
          <a:off x="1066800" y="44196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" name="Drawing" r:id="rId19" imgW="2986846" imgH="1327918" progId="">
                  <p:embed/>
                </p:oleObj>
              </mc:Choice>
              <mc:Fallback>
                <p:oleObj name="Drawing" r:id="rId19" imgW="2986846" imgH="1327918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2209800" y="44958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Drawing" r:id="rId20" imgW="2986846" imgH="1327918" progId="">
                  <p:embed/>
                </p:oleObj>
              </mc:Choice>
              <mc:Fallback>
                <p:oleObj name="Drawing" r:id="rId20" imgW="2986846" imgH="1327918" progId="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958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1295400" y="25908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name="Drawing" r:id="rId21" imgW="2986846" imgH="1327918" progId="">
                  <p:embed/>
                </p:oleObj>
              </mc:Choice>
              <mc:Fallback>
                <p:oleObj name="Drawing" r:id="rId21" imgW="2986846" imgH="1327918" progId="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1752600" y="23622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Drawing" r:id="rId22" imgW="2986846" imgH="1327918" progId="">
                  <p:embed/>
                </p:oleObj>
              </mc:Choice>
              <mc:Fallback>
                <p:oleObj name="Drawing" r:id="rId22" imgW="2986846" imgH="1327918" progId="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2057400" y="26670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Drawing" r:id="rId23" imgW="2986846" imgH="1327918" progId="">
                  <p:embed/>
                </p:oleObj>
              </mc:Choice>
              <mc:Fallback>
                <p:oleObj name="Drawing" r:id="rId23" imgW="2986846" imgH="1327918" progId="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2057400" y="48768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Drawing" r:id="rId24" imgW="2986846" imgH="1327918" progId="">
                  <p:embed/>
                </p:oleObj>
              </mc:Choice>
              <mc:Fallback>
                <p:oleObj name="Drawing" r:id="rId24" imgW="2986846" imgH="1327918" progId="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2362200" y="29718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" name="Drawing" r:id="rId25" imgW="2986846" imgH="1327918" progId="">
                  <p:embed/>
                </p:oleObj>
              </mc:Choice>
              <mc:Fallback>
                <p:oleObj name="Drawing" r:id="rId25" imgW="2986846" imgH="1327918" progId="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1600200" y="12954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Drawing" r:id="rId26" imgW="2986846" imgH="1327918" progId="">
                  <p:embed/>
                </p:oleObj>
              </mc:Choice>
              <mc:Fallback>
                <p:oleObj name="Drawing" r:id="rId26" imgW="2986846" imgH="1327918" progId="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954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2819400" y="5335588"/>
          <a:ext cx="168275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Drawing" r:id="rId27" imgW="2986846" imgH="1327918" progId="">
                  <p:embed/>
                </p:oleObj>
              </mc:Choice>
              <mc:Fallback>
                <p:oleObj name="Drawing" r:id="rId27" imgW="2986846" imgH="1327918" progId="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5588"/>
                        <a:ext cx="168275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1" name="Object 27"/>
          <p:cNvGraphicFramePr>
            <a:graphicFrameLocks noChangeAspect="1"/>
          </p:cNvGraphicFramePr>
          <p:nvPr/>
        </p:nvGraphicFramePr>
        <p:xfrm>
          <a:off x="3124200" y="5640388"/>
          <a:ext cx="168275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Drawing" r:id="rId28" imgW="2986846" imgH="1327918" progId="">
                  <p:embed/>
                </p:oleObj>
              </mc:Choice>
              <mc:Fallback>
                <p:oleObj name="Drawing" r:id="rId28" imgW="2986846" imgH="1327918" progId="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40388"/>
                        <a:ext cx="168275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2286000" y="5868988"/>
          <a:ext cx="168275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Drawing" r:id="rId29" imgW="2986846" imgH="1327918" progId="">
                  <p:embed/>
                </p:oleObj>
              </mc:Choice>
              <mc:Fallback>
                <p:oleObj name="Drawing" r:id="rId29" imgW="2986846" imgH="1327918" progId="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868988"/>
                        <a:ext cx="168275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29"/>
          <p:cNvGraphicFramePr>
            <a:graphicFrameLocks noChangeAspect="1"/>
          </p:cNvGraphicFramePr>
          <p:nvPr/>
        </p:nvGraphicFramePr>
        <p:xfrm>
          <a:off x="3429000" y="5945188"/>
          <a:ext cx="168275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Drawing" r:id="rId30" imgW="2986846" imgH="1327918" progId="">
                  <p:embed/>
                </p:oleObj>
              </mc:Choice>
              <mc:Fallback>
                <p:oleObj name="Drawing" r:id="rId30" imgW="2986846" imgH="1327918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45188"/>
                        <a:ext cx="168275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2514600" y="4040188"/>
          <a:ext cx="168275" cy="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" name="Drawing" r:id="rId31" imgW="2986846" imgH="1327918" progId="">
                  <p:embed/>
                </p:oleObj>
              </mc:Choice>
              <mc:Fallback>
                <p:oleObj name="Drawing" r:id="rId31" imgW="2986846" imgH="1327918" progId="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040188"/>
                        <a:ext cx="168275" cy="7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886200" y="1295400"/>
            <a:ext cx="510540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</a:rPr>
              <a:t>Calculate volume of cooling water entering the plant per year (V)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</a:rPr>
              <a:t>Measure concentration of larvae (number per volume) that are entrained (N)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US" altLang="en-US" sz="2800" b="1" i="1" dirty="0">
                <a:latin typeface="Times New Roman" pitchFamily="18" charset="0"/>
              </a:rPr>
              <a:t>Assume no survival of larvae through the plant</a:t>
            </a:r>
            <a:r>
              <a:rPr lang="en-US" altLang="en-US" sz="2800" dirty="0">
                <a:latin typeface="Times New Roman" pitchFamily="18" charset="0"/>
              </a:rPr>
              <a:t> – then</a:t>
            </a:r>
          </a:p>
          <a:p>
            <a:pPr>
              <a:spcAft>
                <a:spcPct val="50000"/>
              </a:spcAft>
              <a:buFontTx/>
              <a:buAutoNum type="arabicPeriod"/>
            </a:pPr>
            <a:r>
              <a:rPr lang="en-US" altLang="en-US" sz="2800" dirty="0">
                <a:latin typeface="Times New Roman" pitchFamily="18" charset="0"/>
              </a:rPr>
              <a:t>NV = the annual loss of larvae due to </a:t>
            </a:r>
            <a:r>
              <a:rPr lang="en-US" altLang="en-US" sz="2800" dirty="0" smtClean="0">
                <a:latin typeface="Times New Roman" pitchFamily="18" charset="0"/>
              </a:rPr>
              <a:t>entrainment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6656" name="AutoShape 32"/>
          <p:cNvSpPr>
            <a:spLocks noChangeArrowheads="1"/>
          </p:cNvSpPr>
          <p:nvPr/>
        </p:nvSpPr>
        <p:spPr bwMode="auto">
          <a:xfrm>
            <a:off x="1752600" y="16764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latin typeface="Times New Roman" pitchFamily="18" charset="0"/>
              </a:rPr>
              <a:t>V</a:t>
            </a:r>
          </a:p>
        </p:txBody>
      </p:sp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1371600" y="30480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" name="Drawing" r:id="rId32" imgW="2986846" imgH="1327918" progId="">
                  <p:embed/>
                </p:oleObj>
              </mc:Choice>
              <mc:Fallback>
                <p:oleObj name="Drawing" r:id="rId32" imgW="2986846" imgH="1327918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4"/>
          <p:cNvGraphicFramePr>
            <a:graphicFrameLocks noChangeAspect="1"/>
          </p:cNvGraphicFramePr>
          <p:nvPr/>
        </p:nvGraphicFramePr>
        <p:xfrm>
          <a:off x="1905000" y="4419600"/>
          <a:ext cx="168275" cy="7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" name="Drawing" r:id="rId33" imgW="2986846" imgH="1327918" progId="">
                  <p:embed/>
                </p:oleObj>
              </mc:Choice>
              <mc:Fallback>
                <p:oleObj name="Drawing" r:id="rId33" imgW="2986846" imgH="1327918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19600"/>
                        <a:ext cx="168275" cy="7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889125" y="3622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Times New Roman" pitchFamily="18" charset="0"/>
              </a:rPr>
              <a:t>N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latin typeface="Times New Roman" pitchFamily="18" charset="0"/>
              </a:rPr>
              <a:t>Estimation of larval losses due to entrainment</a:t>
            </a:r>
          </a:p>
        </p:txBody>
      </p:sp>
    </p:spTree>
    <p:extLst>
      <p:ext uri="{BB962C8B-B14F-4D97-AF65-F5344CB8AC3E}">
        <p14:creationId xmlns:p14="http://schemas.microsoft.com/office/powerpoint/2010/main" val="27117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for assessing entrainment related impact (FH and AEL)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/>
          <a:stretch/>
        </p:blipFill>
        <p:spPr bwMode="auto">
          <a:xfrm>
            <a:off x="685800" y="1828800"/>
            <a:ext cx="7888097" cy="468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 with FH and AEL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4" b="25746"/>
          <a:stretch/>
        </p:blipFill>
        <p:spPr bwMode="auto">
          <a:xfrm>
            <a:off x="184150" y="1967345"/>
            <a:ext cx="8774113" cy="300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45020" y="1676400"/>
            <a:ext cx="2667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590800"/>
            <a:ext cx="3297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history information (age specific mortality) for FH and AEL is not available for all species, and there is a high degree of uncertainty usually associated with the information. Historically, adult equivalents are the core of most impact assessments.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181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ETM uses an very different approach that is similar to the methods used by fishery scientists to determine effects of fishing on a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4572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dirty="0" smtClean="0">
                <a:solidFill>
                  <a:schemeClr val="tx1"/>
                </a:solidFill>
              </a:rPr>
              <a:t>Empirical Transport Model (ETM) </a:t>
            </a:r>
            <a:r>
              <a:rPr lang="en-US" altLang="en-US" sz="3200" dirty="0" smtClean="0">
                <a:solidFill>
                  <a:schemeClr val="tx1"/>
                </a:solidFill>
              </a:rPr>
              <a:t>Understanding </a:t>
            </a:r>
            <a:r>
              <a:rPr lang="en-US" altLang="en-US" sz="3200" dirty="0">
                <a:solidFill>
                  <a:schemeClr val="tx1"/>
                </a:solidFill>
              </a:rPr>
              <a:t>“Source Water </a:t>
            </a:r>
            <a:r>
              <a:rPr lang="en-US" altLang="en-US" sz="3200" dirty="0" smtClean="0">
                <a:solidFill>
                  <a:schemeClr val="tx1"/>
                </a:solidFill>
              </a:rPr>
              <a:t>Body” </a:t>
            </a:r>
            <a:r>
              <a:rPr lang="en-US" altLang="en-US" sz="3200" dirty="0">
                <a:solidFill>
                  <a:schemeClr val="tx1"/>
                </a:solidFill>
              </a:rPr>
              <a:t>(</a:t>
            </a:r>
            <a:r>
              <a:rPr lang="en-US" altLang="en-US" sz="3200" dirty="0" smtClean="0">
                <a:solidFill>
                  <a:schemeClr val="tx1"/>
                </a:solidFill>
              </a:rPr>
              <a:t>SWB) </a:t>
            </a:r>
            <a:r>
              <a:rPr lang="en-US" altLang="en-US" sz="3200" dirty="0">
                <a:solidFill>
                  <a:schemeClr val="tx1"/>
                </a:solidFill>
              </a:rPr>
              <a:t>and “Proportional Mortality” (</a:t>
            </a:r>
            <a:r>
              <a:rPr lang="en-US" altLang="en-US" sz="3200" dirty="0" smtClean="0">
                <a:solidFill>
                  <a:schemeClr val="tx1"/>
                </a:solidFill>
              </a:rPr>
              <a:t>P</a:t>
            </a:r>
            <a:r>
              <a:rPr lang="en-US" altLang="en-US" sz="3200" baseline="-25000" dirty="0" smtClean="0">
                <a:solidFill>
                  <a:schemeClr val="tx1"/>
                </a:solidFill>
              </a:rPr>
              <a:t>M</a:t>
            </a:r>
            <a:r>
              <a:rPr lang="en-US" altLang="en-US" sz="3200" dirty="0" smtClean="0">
                <a:solidFill>
                  <a:schemeClr val="tx1"/>
                </a:solidFill>
              </a:rPr>
              <a:t>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09600" y="3048000"/>
            <a:ext cx="7696200" cy="2819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2400" y="3810000"/>
            <a:ext cx="8610600" cy="2514600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2400" y="5029200"/>
            <a:ext cx="8610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475163" y="3810000"/>
            <a:ext cx="0" cy="2514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2438400"/>
            <a:ext cx="794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dirty="0">
                <a:latin typeface="Times New Roman" pitchFamily="18" charset="0"/>
              </a:rPr>
              <a:t>The </a:t>
            </a:r>
            <a:r>
              <a:rPr lang="en-US" altLang="en-US" sz="2800" dirty="0" smtClean="0">
                <a:latin typeface="Times New Roman" pitchFamily="18" charset="0"/>
              </a:rPr>
              <a:t>SWB </a:t>
            </a:r>
            <a:r>
              <a:rPr lang="en-US" altLang="en-US" sz="2800" dirty="0">
                <a:latin typeface="Times New Roman" pitchFamily="18" charset="0"/>
              </a:rPr>
              <a:t>is that spatial area that contains the larvae at risk of entrainment.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5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21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5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0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6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192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963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268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573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5792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5106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5183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87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564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6021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5335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5106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411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716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792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192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963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268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4573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5716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030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802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106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5411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87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5792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106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5183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5487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564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259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573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344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4954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5030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2590800" y="4167188"/>
            <a:ext cx="3245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>
                <a:latin typeface="Times New Roman" pitchFamily="18" charset="0"/>
              </a:rPr>
              <a:t>Source Water </a:t>
            </a:r>
            <a:r>
              <a:rPr lang="en-US" altLang="en-US" sz="2800" b="1" dirty="0" smtClean="0">
                <a:latin typeface="Times New Roman" pitchFamily="18" charset="0"/>
              </a:rPr>
              <a:t>Body </a:t>
            </a:r>
            <a:endParaRPr lang="en-US" alt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09600" y="3048000"/>
            <a:ext cx="7696200" cy="2819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52400" y="3810000"/>
            <a:ext cx="8610600" cy="2514600"/>
          </a:xfrm>
          <a:prstGeom prst="ellipse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2133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800" dirty="0" smtClean="0">
                <a:latin typeface="Times New Roman" pitchFamily="18" charset="0"/>
              </a:rPr>
              <a:t>P</a:t>
            </a:r>
            <a:r>
              <a:rPr lang="en-US" altLang="en-US" sz="2800" baseline="-25000" dirty="0" smtClean="0">
                <a:latin typeface="Times New Roman" pitchFamily="18" charset="0"/>
              </a:rPr>
              <a:t>M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</a:rPr>
              <a:t>is the percentage of the larvae at risk </a:t>
            </a:r>
            <a:r>
              <a:rPr lang="en-US" altLang="en-US" sz="2800" dirty="0" smtClean="0">
                <a:latin typeface="Times New Roman" pitchFamily="18" charset="0"/>
              </a:rPr>
              <a:t>in the </a:t>
            </a:r>
            <a:br>
              <a:rPr lang="en-US" altLang="en-US" sz="2800" dirty="0" smtClean="0">
                <a:latin typeface="Times New Roman" pitchFamily="18" charset="0"/>
              </a:rPr>
            </a:br>
            <a:r>
              <a:rPr lang="en-US" altLang="en-US" sz="2800" dirty="0" smtClean="0">
                <a:latin typeface="Times New Roman" pitchFamily="18" charset="0"/>
              </a:rPr>
              <a:t>source water that </a:t>
            </a:r>
            <a:r>
              <a:rPr lang="en-US" altLang="en-US" sz="2800" dirty="0">
                <a:latin typeface="Times New Roman" pitchFamily="18" charset="0"/>
              </a:rPr>
              <a:t>are entrained and killed (e.g. 12%).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5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211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5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07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6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192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963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573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5792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5106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5183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879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564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60213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5335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51069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411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5716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792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9639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4573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5716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030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802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1069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54117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87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57927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106988"/>
            <a:ext cx="168275" cy="74612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878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5183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54879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5641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52593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573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344988"/>
            <a:ext cx="168275" cy="74612"/>
          </a:xfrm>
          <a:prstGeom prst="rect">
            <a:avLst/>
          </a:prstGeom>
          <a:solidFill>
            <a:srgbClr val="FF0000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49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49545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5030788"/>
            <a:ext cx="1682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2590800" y="4167188"/>
            <a:ext cx="32456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 b="1" dirty="0">
                <a:latin typeface="Times New Roman" pitchFamily="18" charset="0"/>
              </a:rPr>
              <a:t>Source Water </a:t>
            </a:r>
            <a:r>
              <a:rPr lang="en-US" altLang="en-US" sz="2800" b="1" dirty="0" smtClean="0">
                <a:latin typeface="Times New Roman" pitchFamily="18" charset="0"/>
              </a:rPr>
              <a:t>Body 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/>
        </p:nvSpPr>
        <p:spPr bwMode="auto">
          <a:xfrm>
            <a:off x="0" y="3810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dirty="0" smtClean="0">
                <a:solidFill>
                  <a:schemeClr val="tx1"/>
                </a:solidFill>
              </a:rPr>
              <a:t>Empirical Transport Model (ETM) </a:t>
            </a:r>
            <a:r>
              <a:rPr lang="en-US" altLang="en-US" sz="3200" dirty="0" smtClean="0">
                <a:solidFill>
                  <a:schemeClr val="tx1"/>
                </a:solidFill>
              </a:rPr>
              <a:t>Understanding </a:t>
            </a:r>
            <a:r>
              <a:rPr lang="en-US" altLang="en-US" sz="3200" dirty="0">
                <a:solidFill>
                  <a:schemeClr val="tx1"/>
                </a:solidFill>
              </a:rPr>
              <a:t>“Source Water </a:t>
            </a:r>
            <a:r>
              <a:rPr lang="en-US" altLang="en-US" sz="3200" dirty="0" smtClean="0">
                <a:solidFill>
                  <a:schemeClr val="tx1"/>
                </a:solidFill>
              </a:rPr>
              <a:t>Body” </a:t>
            </a:r>
            <a:r>
              <a:rPr lang="en-US" altLang="en-US" sz="3200" dirty="0">
                <a:solidFill>
                  <a:schemeClr val="tx1"/>
                </a:solidFill>
              </a:rPr>
              <a:t>(</a:t>
            </a:r>
            <a:r>
              <a:rPr lang="en-US" altLang="en-US" sz="3200" dirty="0" smtClean="0">
                <a:solidFill>
                  <a:schemeClr val="tx1"/>
                </a:solidFill>
              </a:rPr>
              <a:t>SWB) </a:t>
            </a:r>
            <a:r>
              <a:rPr lang="en-US" altLang="en-US" sz="3200" dirty="0">
                <a:solidFill>
                  <a:schemeClr val="tx1"/>
                </a:solidFill>
              </a:rPr>
              <a:t>and “Proportional Mortality” (</a:t>
            </a:r>
            <a:r>
              <a:rPr lang="en-US" altLang="en-US" sz="3200" dirty="0" smtClean="0">
                <a:solidFill>
                  <a:schemeClr val="tx1"/>
                </a:solidFill>
              </a:rPr>
              <a:t>P</a:t>
            </a:r>
            <a:r>
              <a:rPr lang="en-US" altLang="en-US" sz="3200" baseline="-25000" dirty="0" smtClean="0">
                <a:solidFill>
                  <a:schemeClr val="tx1"/>
                </a:solidFill>
              </a:rPr>
              <a:t>M</a:t>
            </a:r>
            <a:r>
              <a:rPr lang="en-US" altLang="en-US" sz="3200" dirty="0" smtClean="0">
                <a:solidFill>
                  <a:schemeClr val="tx1"/>
                </a:solidFill>
              </a:rPr>
              <a:t>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766</Words>
  <Application>Microsoft Office PowerPoint</Application>
  <PresentationFormat>On-screen Show (4:3)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Drawing</vt:lpstr>
      <vt:lpstr>Assessment and mitigation approaches for once through cooling: Entrainment </vt:lpstr>
      <vt:lpstr>Overview of current approach</vt:lpstr>
      <vt:lpstr>Definitions and major assumptions </vt:lpstr>
      <vt:lpstr>PowerPoint Presentation</vt:lpstr>
      <vt:lpstr>PowerPoint Presentation</vt:lpstr>
      <vt:lpstr>Models for assessing entrainment related impact (FH and AEL)</vt:lpstr>
      <vt:lpstr>The problems with FH and AEL</vt:lpstr>
      <vt:lpstr>PowerPoint Presentation</vt:lpstr>
      <vt:lpstr>PowerPoint Presentation</vt:lpstr>
      <vt:lpstr>Generalized  sampling design</vt:lpstr>
      <vt:lpstr>Each species will have a different Source Water Body Example: queenfish (50.9 miles along coast)</vt:lpstr>
      <vt:lpstr>ETM Results</vt:lpstr>
      <vt:lpstr>Area of Production Foregone – a way to interpret loss</vt:lpstr>
      <vt:lpstr>Area of Production Foregone – a way to interpret loss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ETM-APF with respect to fee based approach for once through use of seawater</dc:title>
  <dc:creator>Pete Raimondi</dc:creator>
  <cp:lastModifiedBy>Pete Raimondi</cp:lastModifiedBy>
  <cp:revision>31</cp:revision>
  <dcterms:created xsi:type="dcterms:W3CDTF">2013-09-22T15:53:04Z</dcterms:created>
  <dcterms:modified xsi:type="dcterms:W3CDTF">2013-10-14T22:32:44Z</dcterms:modified>
</cp:coreProperties>
</file>