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1" r:id="rId6"/>
    <p:sldMasterId id="2147483733" r:id="rId7"/>
    <p:sldMasterId id="2147483745" r:id="rId8"/>
    <p:sldMasterId id="2147483781" r:id="rId9"/>
    <p:sldMasterId id="2147483806" r:id="rId10"/>
    <p:sldMasterId id="2147483819" r:id="rId11"/>
  </p:sldMasterIdLst>
  <p:notesMasterIdLst>
    <p:notesMasterId r:id="rId28"/>
  </p:notesMasterIdLst>
  <p:handoutMasterIdLst>
    <p:handoutMasterId r:id="rId29"/>
  </p:handoutMasterIdLst>
  <p:sldIdLst>
    <p:sldId id="368" r:id="rId12"/>
    <p:sldId id="369" r:id="rId13"/>
    <p:sldId id="358" r:id="rId14"/>
    <p:sldId id="365" r:id="rId15"/>
    <p:sldId id="360" r:id="rId16"/>
    <p:sldId id="278" r:id="rId17"/>
    <p:sldId id="279" r:id="rId18"/>
    <p:sldId id="361" r:id="rId19"/>
    <p:sldId id="340" r:id="rId20"/>
    <p:sldId id="283" r:id="rId21"/>
    <p:sldId id="366" r:id="rId22"/>
    <p:sldId id="367" r:id="rId23"/>
    <p:sldId id="362" r:id="rId24"/>
    <p:sldId id="364" r:id="rId25"/>
    <p:sldId id="363" r:id="rId26"/>
    <p:sldId id="372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/>
          <a:lstStyle>
            <a:lvl1pPr algn="r">
              <a:defRPr sz="1200"/>
            </a:lvl1pPr>
          </a:lstStyle>
          <a:p>
            <a:fld id="{19637A4D-998B-43DF-9F83-8727E8FC0727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 anchor="b"/>
          <a:lstStyle>
            <a:lvl1pPr algn="r">
              <a:defRPr sz="1200"/>
            </a:lvl1pPr>
          </a:lstStyle>
          <a:p>
            <a:fld id="{067CF20A-3E8C-473A-BA19-D4D12BD6D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/>
          <a:lstStyle>
            <a:lvl1pPr algn="r">
              <a:defRPr sz="1200"/>
            </a:lvl1pPr>
          </a:lstStyle>
          <a:p>
            <a:fld id="{5CC01675-1F77-426D-828B-4EE7EE6ED5C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6" tIns="46633" rIns="93266" bIns="466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6" tIns="46633" rIns="93266" bIns="466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7" cy="465296"/>
          </a:xfrm>
          <a:prstGeom prst="rect">
            <a:avLst/>
          </a:prstGeom>
        </p:spPr>
        <p:txBody>
          <a:bodyPr vert="horz" lIns="93266" tIns="46633" rIns="93266" bIns="46633" rtlCol="0" anchor="b"/>
          <a:lstStyle>
            <a:lvl1pPr algn="r">
              <a:defRPr sz="1200"/>
            </a:lvl1pPr>
          </a:lstStyle>
          <a:p>
            <a:fld id="{22B832D1-FABD-4313-8D60-FCE177A2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155DE-B130-408A-AF20-8A3BB95E918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6236-D655-4975-B447-EC573D77035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0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09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3438" indent="-285936" defTabSz="92770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753" indent="-228749" defTabSz="927709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1252" indent="-228749" defTabSz="927709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8754" indent="-228749" defTabSz="927709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6255" indent="-228749" defTabSz="927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3756" indent="-228749" defTabSz="927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1257" indent="-228749" defTabSz="927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8757" indent="-228749" defTabSz="927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A7BA5-6E58-46C1-B099-60BC7EB80A44}" type="slidenum">
              <a:rPr lang="en-US" altLang="en-US" b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6236-D655-4975-B447-EC573D77035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7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6236-D655-4975-B447-EC573D770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8787" indent="-2841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6596" indent="-2273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1234" indent="-2273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5874" indent="-2273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0513" indent="-22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5150" indent="-22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789" indent="-22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4429" indent="-22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2ABDC-5413-400A-B662-79AB1828C9C0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626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36675"/>
            <a:ext cx="1809750" cy="219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6675"/>
            <a:ext cx="5276850" cy="219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1513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8" descr="E3 PPT Title S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901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B4CA-6B0F-4B43-88F3-C6D72687A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9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3BDD-6B4E-4EE4-94D5-9D950F6CA8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84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FBDE-119B-45F1-A28D-02C4FEDD08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195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3101-CBC1-4201-8796-7B34E07A6C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62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139E-AD08-48B0-8929-99AEC10B27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0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9748-0FB8-49FE-8AE3-E674854F5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3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1797-43E7-4051-A5C6-55B306D9D1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174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5A7E-B777-46A3-8EEA-0AB9A5A66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653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0036-4A49-452F-99D4-A1F895F9AF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199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DF80-C844-45E4-AAE6-9BC5F1E5A5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90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16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56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0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60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534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516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970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5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73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8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91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77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8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1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0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7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8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94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1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5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2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29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2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20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8" descr="E3 PPT Title S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84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B4CA-6B0F-4B43-88F3-C6D72687A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78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3BDD-6B4E-4EE4-94D5-9D950F6CA8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0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FBDE-119B-45F1-A28D-02C4FEDD08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68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3101-CBC1-4201-8796-7B34E07A6C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70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139E-AD08-48B0-8929-99AEC10B27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3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9748-0FB8-49FE-8AE3-E674854F5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1797-43E7-4051-A5C6-55B306D9D1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52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5A7E-B777-46A3-8EEA-0AB9A5A66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8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0036-4A49-452F-99D4-A1F895F9AF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93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- DRAFT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DF80-C844-45E4-AAE6-9BC5F1E5A5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0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16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5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9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5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95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1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5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60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39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1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4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6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8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4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9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5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2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665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5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9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2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5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4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9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>
                <a:solidFill>
                  <a:srgbClr val="E85F31"/>
                </a:solidFill>
              </a:rPr>
              <a:t>DRAFT</a:t>
            </a:r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85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25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>
                <a:solidFill>
                  <a:srgbClr val="E85F31"/>
                </a:solidFill>
              </a:rPr>
              <a:t>DRAFT</a:t>
            </a:r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85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3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69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3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3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1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3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02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indent="1371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indent="18288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6705A730-3F81-4607-814B-9298E8A32DBB}" type="slidenum">
              <a:rPr lang="en-US" sz="900" b="1" smtClean="0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smtClean="0">
              <a:solidFill>
                <a:srgbClr val="FFFFFF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1828800"/>
            <a:ext cx="7239000" cy="1193800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4832225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1765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133880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9574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1803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9792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86069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397193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338896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133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June 3,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CONFIDENTIAL - DRAFT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71F14-4582-42D5-8024-6A4CF50647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June 3,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CONFIDENTIAL - DRAFT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71F14-4582-42D5-8024-6A4CF50647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7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1336675"/>
            <a:ext cx="723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21336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57F772F7-716A-44B3-983D-34D6E142A2A1}" type="slidenum">
              <a:rPr lang="en-US" sz="900" b="1" smtClean="0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smtClean="0">
              <a:solidFill>
                <a:srgbClr val="008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pitchFamily="34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  <a:cs typeface="+mn-cs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pitchFamily="34" charset="0"/>
        <a:buChar char="–"/>
        <a:defRPr sz="2000">
          <a:solidFill>
            <a:srgbClr val="0082AA"/>
          </a:solidFill>
          <a:latin typeface="+mn-lt"/>
          <a:ea typeface="+mn-ea"/>
          <a:cs typeface="+mn-cs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ree.com/public_projects/renewables_portfolio_standard.php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8695" y="1932007"/>
            <a:ext cx="6905959" cy="1470025"/>
          </a:xfrm>
        </p:spPr>
        <p:txBody>
          <a:bodyPr/>
          <a:lstStyle/>
          <a:p>
            <a:r>
              <a:rPr lang="en-US" sz="3200" dirty="0" smtClean="0"/>
              <a:t>Investigating a Higher Renewables Portfolio Standard In California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2896" y="3733800"/>
            <a:ext cx="7701670" cy="1831968"/>
          </a:xfrm>
        </p:spPr>
        <p:txBody>
          <a:bodyPr/>
          <a:lstStyle/>
          <a:p>
            <a:r>
              <a:rPr lang="en-US" sz="2000" dirty="0" smtClean="0"/>
              <a:t>Power Association of California Symposium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May 20, </a:t>
            </a:r>
            <a:r>
              <a:rPr lang="en-US" sz="2000" dirty="0" smtClean="0"/>
              <a:t>2014</a:t>
            </a:r>
          </a:p>
          <a:p>
            <a:r>
              <a:rPr lang="en-US" sz="2000" dirty="0" smtClean="0"/>
              <a:t>San Francisco, </a:t>
            </a:r>
            <a:r>
              <a:rPr lang="en-US" sz="2000" dirty="0" smtClean="0"/>
              <a:t>CA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white">
          <a:xfrm>
            <a:off x="672896" y="1676400"/>
            <a:ext cx="7701670" cy="202692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6" y="2507560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2438400" y="5486400"/>
            <a:ext cx="373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457200" lvl="1" indent="0" algn="ct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i="1" dirty="0" smtClean="0">
                <a:solidFill>
                  <a:prstClr val="white"/>
                </a:solidFill>
              </a:rPr>
              <a:t>Nancy E. Ryan </a:t>
            </a:r>
          </a:p>
          <a:p>
            <a:pPr marL="457200" lvl="1" indent="0" algn="ct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i="1" dirty="0" smtClean="0">
                <a:solidFill>
                  <a:prstClr val="white"/>
                </a:solidFill>
              </a:rPr>
              <a:t>Director, Policy and Strategy</a:t>
            </a:r>
            <a:endParaRPr lang="en-US" sz="1600" i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Potential Integration Solution: </a:t>
            </a:r>
            <a:br>
              <a:rPr lang="en-US" sz="2400" dirty="0"/>
            </a:br>
            <a:r>
              <a:rPr lang="en-US" sz="2400" dirty="0" smtClean="0"/>
              <a:t>Energy Storage Case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219200"/>
            <a:ext cx="7924800" cy="4525963"/>
          </a:xfrm>
        </p:spPr>
        <p:txBody>
          <a:bodyPr/>
          <a:lstStyle/>
          <a:p>
            <a:r>
              <a:rPr lang="en-US" sz="1800" dirty="0" smtClean="0"/>
              <a:t>Assuming 5,000 </a:t>
            </a:r>
            <a:r>
              <a:rPr lang="en-US" sz="1800" dirty="0"/>
              <a:t>MW </a:t>
            </a:r>
            <a:r>
              <a:rPr lang="en-US" sz="1800" dirty="0" smtClean="0"/>
              <a:t>of diurnal energy storage in CA reduces </a:t>
            </a:r>
            <a:r>
              <a:rPr lang="en-US" sz="1800" dirty="0" err="1"/>
              <a:t>overgeneration</a:t>
            </a:r>
            <a:r>
              <a:rPr lang="en-US" sz="1800" dirty="0"/>
              <a:t> from 9% in the 50% RPS Large Solar case to </a:t>
            </a:r>
            <a:r>
              <a:rPr lang="en-US" sz="1800" dirty="0" smtClean="0"/>
              <a:t>4% </a:t>
            </a:r>
            <a:r>
              <a:rPr lang="en-US" sz="1800" dirty="0"/>
              <a:t>of total renewable </a:t>
            </a:r>
            <a:r>
              <a:rPr lang="en-US" sz="1800" dirty="0" smtClean="0"/>
              <a:t>energy. </a:t>
            </a:r>
          </a:p>
          <a:p>
            <a:r>
              <a:rPr lang="en-US" sz="1800" dirty="0" smtClean="0"/>
              <a:t>Storage charges during the day &amp; discharges at night. 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8077200" cy="3306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164793"/>
            <a:ext cx="331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Example April day</a:t>
            </a:r>
          </a:p>
        </p:txBody>
      </p:sp>
    </p:spTree>
    <p:extLst>
      <p:ext uri="{BB962C8B-B14F-4D97-AF65-F5344CB8AC3E}">
        <p14:creationId xmlns:p14="http://schemas.microsoft.com/office/powerpoint/2010/main" val="4775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Potential Integration Solution: </a:t>
            </a:r>
            <a:br>
              <a:rPr lang="en-US" sz="2400" dirty="0" smtClean="0"/>
            </a:br>
            <a:r>
              <a:rPr lang="en-US" sz="2400" dirty="0" smtClean="0"/>
              <a:t>Enhanced Regional Coordination Case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525963"/>
          </a:xfrm>
        </p:spPr>
        <p:txBody>
          <a:bodyPr/>
          <a:lstStyle/>
          <a:p>
            <a:r>
              <a:rPr lang="en-US" sz="1800" dirty="0" smtClean="0"/>
              <a:t>Increasing California’s export capability by 5,000 MW (6,500 MW total) reduces </a:t>
            </a:r>
            <a:r>
              <a:rPr lang="en-US" sz="1800" dirty="0" err="1" smtClean="0"/>
              <a:t>overgeneration</a:t>
            </a:r>
            <a:r>
              <a:rPr lang="en-US" sz="1800" dirty="0"/>
              <a:t> </a:t>
            </a:r>
            <a:r>
              <a:rPr lang="en-US" sz="1800" dirty="0" smtClean="0"/>
              <a:t>from 9% in the 50% RPS Large Solar case to 3% of total renewable energy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786593"/>
            <a:ext cx="8001000" cy="33480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164793"/>
            <a:ext cx="331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Example April day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Integration Solution:</a:t>
            </a:r>
            <a:br>
              <a:rPr lang="en-US" dirty="0" smtClean="0"/>
            </a:br>
            <a:r>
              <a:rPr lang="en-US" dirty="0" smtClean="0"/>
              <a:t>Advanced Demand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en-US" dirty="0" smtClean="0"/>
              <a:t>Advanced DR can adjust </a:t>
            </a:r>
            <a:r>
              <a:rPr lang="en-US" dirty="0"/>
              <a:t>load </a:t>
            </a:r>
            <a:r>
              <a:rPr lang="en-US" dirty="0" smtClean="0"/>
              <a:t>down </a:t>
            </a:r>
            <a:r>
              <a:rPr lang="en-US" i="1" dirty="0" smtClean="0"/>
              <a:t>and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Conventional DR (downward only) does not help</a:t>
            </a:r>
          </a:p>
          <a:p>
            <a:r>
              <a:rPr lang="en-US" dirty="0" smtClean="0"/>
              <a:t>Smart charging of EVs is a form of Advanced DR</a:t>
            </a:r>
            <a:r>
              <a:rPr lang="en-US" dirty="0"/>
              <a:t>:</a:t>
            </a:r>
            <a:r>
              <a:rPr lang="en-US" dirty="0" smtClean="0"/>
              <a:t> cars charge </a:t>
            </a:r>
            <a:r>
              <a:rPr lang="en-US" dirty="0" smtClean="0"/>
              <a:t>during day at work and late at night at </a:t>
            </a:r>
            <a:r>
              <a:rPr lang="en-US" dirty="0" smtClean="0"/>
              <a:t>home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2" y="2971800"/>
            <a:ext cx="8894384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Average Rates of Flexibility Solution Cases Relative to 33% RPS </a:t>
            </a:r>
            <a:br>
              <a:rPr lang="en-US" sz="2400" dirty="0" smtClean="0"/>
            </a:br>
            <a:r>
              <a:rPr lang="en-US" sz="1800" dirty="0" smtClean="0"/>
              <a:t>(2012 cents/kWh)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7924800" cy="1066800"/>
          </a:xfrm>
        </p:spPr>
        <p:txBody>
          <a:bodyPr/>
          <a:lstStyle/>
          <a:p>
            <a:r>
              <a:rPr lang="en-US" sz="1800" dirty="0" smtClean="0"/>
              <a:t>5,000 MW of flexibility solutions reduce the cost of meeting a 50% RPS in 2030, but result in higher average rates compared to the 33% RPS scenario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91400" cy="422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6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-76200"/>
            <a:ext cx="6553200" cy="1143000"/>
          </a:xfrm>
        </p:spPr>
        <p:txBody>
          <a:bodyPr/>
          <a:lstStyle/>
          <a:p>
            <a:r>
              <a:rPr lang="en-US" sz="2400" dirty="0"/>
              <a:t>Insufficient downward </a:t>
            </a:r>
            <a:r>
              <a:rPr lang="en-US" sz="2400" dirty="0" smtClean="0"/>
              <a:t>flexibility of </a:t>
            </a:r>
            <a:br>
              <a:rPr lang="en-US" sz="2400" dirty="0" smtClean="0"/>
            </a:br>
            <a:r>
              <a:rPr lang="en-US" sz="2400" i="1" dirty="0" smtClean="0"/>
              <a:t>the system </a:t>
            </a:r>
            <a:r>
              <a:rPr lang="en-US" sz="2400" dirty="0" smtClean="0"/>
              <a:t>causes curtailment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E2139E-AD08-48B0-8929-99AEC10B27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33599"/>
            <a:ext cx="6781800" cy="42322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6781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Conventional </a:t>
            </a:r>
            <a:r>
              <a:rPr lang="en-US" b="1" dirty="0"/>
              <a:t>fleet performance and flexibility </a:t>
            </a:r>
            <a:r>
              <a:rPr lang="en-US" sz="1600" dirty="0" smtClean="0"/>
              <a:t>Representative </a:t>
            </a:r>
            <a:r>
              <a:rPr lang="en-US" sz="1600" dirty="0"/>
              <a:t>day with the largest net load ramp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50480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50% RPS Large Solar Case, no flexibility solutions implemented</a:t>
            </a:r>
            <a:endParaRPr lang="en-US" sz="1200" dirty="0"/>
          </a:p>
        </p:txBody>
      </p:sp>
      <p:sp>
        <p:nvSpPr>
          <p:cNvPr id="13" name="Line Callout 1 12"/>
          <p:cNvSpPr/>
          <p:nvPr/>
        </p:nvSpPr>
        <p:spPr>
          <a:xfrm>
            <a:off x="7230533" y="2438400"/>
            <a:ext cx="1905000" cy="838201"/>
          </a:xfrm>
          <a:prstGeom prst="borderCallout1">
            <a:avLst>
              <a:gd name="adj1" fmla="val 47810"/>
              <a:gd name="adj2" fmla="val -1455"/>
              <a:gd name="adj3" fmla="val 156090"/>
              <a:gd name="adj4" fmla="val -56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Ramping capability always exceeds ramping need</a:t>
            </a:r>
            <a:endParaRPr lang="en-US" sz="1400" dirty="0"/>
          </a:p>
        </p:txBody>
      </p:sp>
      <p:sp>
        <p:nvSpPr>
          <p:cNvPr id="14" name="Line Callout 1 13"/>
          <p:cNvSpPr/>
          <p:nvPr/>
        </p:nvSpPr>
        <p:spPr>
          <a:xfrm>
            <a:off x="7323667" y="4724400"/>
            <a:ext cx="1752600" cy="1143000"/>
          </a:xfrm>
          <a:prstGeom prst="borderCallout1">
            <a:avLst>
              <a:gd name="adj1" fmla="val 58180"/>
              <a:gd name="adj2" fmla="val -6"/>
              <a:gd name="adj3" fmla="val 57344"/>
              <a:gd name="adj4" fmla="val -1312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Curtailment occurs because </a:t>
            </a:r>
            <a:r>
              <a:rPr lang="en-US" sz="1400" i="1" dirty="0" smtClean="0">
                <a:solidFill>
                  <a:schemeClr val="tx1"/>
                </a:solidFill>
              </a:rPr>
              <a:t>the system </a:t>
            </a:r>
            <a:r>
              <a:rPr lang="en-US" sz="1400" dirty="0" smtClean="0">
                <a:solidFill>
                  <a:schemeClr val="tx1"/>
                </a:solidFill>
              </a:rPr>
              <a:t>cannot ramp down low enough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74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Next Steps to Accommodate Higher Renewables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Increase regional </a:t>
            </a:r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Allows sharing </a:t>
            </a:r>
            <a:r>
              <a:rPr lang="en-US" dirty="0"/>
              <a:t>of flexible resources </a:t>
            </a:r>
            <a:r>
              <a:rPr lang="en-US" dirty="0" smtClean="0"/>
              <a:t>across West to </a:t>
            </a:r>
            <a:r>
              <a:rPr lang="en-US" dirty="0"/>
              <a:t>support </a:t>
            </a:r>
            <a:r>
              <a:rPr lang="en-US" dirty="0" smtClean="0"/>
              <a:t>renewable integration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Pursue a diverse portfolio of renewable </a:t>
            </a:r>
            <a:r>
              <a:rPr lang="en-US" dirty="0" smtClean="0"/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</a:t>
            </a:r>
            <a:r>
              <a:rPr lang="en-US" dirty="0"/>
              <a:t>a long-term, sustainable solution to address overgeneration </a:t>
            </a:r>
            <a:r>
              <a:rPr lang="en-US" dirty="0" smtClean="0"/>
              <a:t>before the issue becomes more challenging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distributed generation solutions</a:t>
            </a:r>
          </a:p>
          <a:p>
            <a:pPr lvl="1"/>
            <a:r>
              <a:rPr lang="en-US" dirty="0" smtClean="0"/>
              <a:t>Sustainable, cost-based procurement strategy; reexamination of retail rate design &amp; net energy metering policy; distribution-level solutions and upgrades, including smart inverters with low-voltage ride-through capabilities that allow distributed PV to operate under grid faults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9906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8896" y="3810001"/>
            <a:ext cx="4293704" cy="2819399"/>
          </a:xfrm>
        </p:spPr>
        <p:txBody>
          <a:bodyPr/>
          <a:lstStyle/>
          <a:p>
            <a:pPr algn="l"/>
            <a:r>
              <a:rPr lang="en-US" sz="1600" b="1" dirty="0" smtClean="0"/>
              <a:t>Full Author List:</a:t>
            </a:r>
          </a:p>
          <a:p>
            <a:pPr algn="l"/>
            <a:r>
              <a:rPr lang="en-US" sz="1600" dirty="0" smtClean="0"/>
              <a:t>Arne </a:t>
            </a:r>
            <a:r>
              <a:rPr lang="en-US" sz="1600" dirty="0"/>
              <a:t>Olson, </a:t>
            </a:r>
            <a:r>
              <a:rPr lang="en-US" sz="1600" dirty="0" smtClean="0"/>
              <a:t>E3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(arne@ethree.com)</a:t>
            </a:r>
            <a:endParaRPr lang="en-US" sz="1600" dirty="0"/>
          </a:p>
          <a:p>
            <a:pPr algn="l"/>
            <a:r>
              <a:rPr lang="en-US" sz="1600" dirty="0"/>
              <a:t>Amber Mahone, </a:t>
            </a:r>
            <a:r>
              <a:rPr lang="en-US" sz="1600" dirty="0" smtClean="0"/>
              <a:t>E3   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(amber@ethree.com)</a:t>
            </a:r>
          </a:p>
          <a:p>
            <a:pPr algn="l"/>
            <a:r>
              <a:rPr lang="en-US" sz="1600" dirty="0" smtClean="0"/>
              <a:t>Dr. Elaine Hart, E3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(elaine.hart@ethree.com)</a:t>
            </a:r>
          </a:p>
          <a:p>
            <a:pPr algn="l"/>
            <a:r>
              <a:rPr lang="en-US" sz="1600" dirty="0" smtClean="0"/>
              <a:t>Dr</a:t>
            </a:r>
            <a:r>
              <a:rPr lang="en-US" sz="1600" dirty="0"/>
              <a:t>. Jeremy Hargreaves, E3</a:t>
            </a:r>
          </a:p>
          <a:p>
            <a:pPr algn="l"/>
            <a:r>
              <a:rPr lang="en-US" sz="1600" dirty="0"/>
              <a:t>Ryan Jones, </a:t>
            </a:r>
            <a:r>
              <a:rPr lang="en-US" sz="1600" dirty="0" smtClean="0"/>
              <a:t>E3</a:t>
            </a:r>
            <a:endParaRPr lang="en-US" sz="1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white">
          <a:xfrm>
            <a:off x="1219200" y="2286000"/>
            <a:ext cx="6324600" cy="156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algn="l"/>
            <a:r>
              <a:rPr lang="en-US" sz="1600" kern="0" dirty="0" smtClean="0"/>
              <a:t>Energy and Environmental Economics, Inc. (E3)</a:t>
            </a:r>
            <a:br>
              <a:rPr lang="en-US" sz="1600" kern="0" dirty="0" smtClean="0"/>
            </a:br>
            <a:r>
              <a:rPr lang="en-US" sz="1600" kern="0" dirty="0" smtClean="0"/>
              <a:t>101 Montgomery Street, Suite 1600</a:t>
            </a:r>
            <a:br>
              <a:rPr lang="en-US" sz="1600" kern="0" dirty="0" smtClean="0"/>
            </a:br>
            <a:r>
              <a:rPr lang="en-US" sz="1600" kern="0" dirty="0" smtClean="0"/>
              <a:t>San Francisco, CA 94104</a:t>
            </a:r>
            <a:br>
              <a:rPr lang="en-US" sz="1600" kern="0" dirty="0" smtClean="0"/>
            </a:br>
            <a:r>
              <a:rPr lang="en-US" sz="1600" kern="0" dirty="0" smtClean="0"/>
              <a:t>Tel 415-391-5100</a:t>
            </a:r>
            <a:br>
              <a:rPr lang="en-US" sz="1600" kern="0" dirty="0" smtClean="0"/>
            </a:br>
            <a:r>
              <a:rPr lang="en-US" sz="1600" kern="0" dirty="0" smtClean="0"/>
              <a:t>Web </a:t>
            </a:r>
            <a:r>
              <a:rPr lang="en-US" sz="1600" kern="0" dirty="0" smtClean="0">
                <a:solidFill>
                  <a:srgbClr val="BBE0E3"/>
                </a:solidFill>
              </a:rPr>
              <a:t>http://www.ethree.com</a:t>
            </a:r>
            <a:r>
              <a:rPr lang="en-US" sz="1600" kern="0" dirty="0" smtClean="0"/>
              <a:t> </a:t>
            </a:r>
          </a:p>
          <a:p>
            <a:pPr algn="l"/>
            <a:endParaRPr lang="en-US" sz="160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4343400" y="4091608"/>
            <a:ext cx="3581400" cy="19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algn="l"/>
            <a:r>
              <a:rPr lang="en-US" sz="1600" kern="0" dirty="0" smtClean="0"/>
              <a:t>Gabriel Kwok, E3</a:t>
            </a:r>
          </a:p>
          <a:p>
            <a:pPr algn="l"/>
            <a:r>
              <a:rPr lang="en-US" sz="1600" kern="0" dirty="0" smtClean="0"/>
              <a:t>Nicolai Schlag, E3</a:t>
            </a:r>
          </a:p>
          <a:p>
            <a:pPr algn="l"/>
            <a:r>
              <a:rPr lang="en-US" sz="1600" kern="0" dirty="0" smtClean="0"/>
              <a:t>Dr. Nancy Ryan, E3</a:t>
            </a:r>
          </a:p>
          <a:p>
            <a:pPr algn="l"/>
            <a:r>
              <a:rPr lang="en-US" sz="1600" kern="0" dirty="0" smtClean="0"/>
              <a:t>Rod </a:t>
            </a:r>
            <a:r>
              <a:rPr lang="en-US" sz="1600" kern="0" dirty="0" err="1" smtClean="0"/>
              <a:t>Frowd</a:t>
            </a:r>
            <a:r>
              <a:rPr lang="en-US" sz="1600" kern="0" dirty="0" smtClean="0"/>
              <a:t>, ECCO</a:t>
            </a:r>
          </a:p>
          <a:p>
            <a:pPr algn="l"/>
            <a:r>
              <a:rPr lang="en-US" sz="1600" kern="0" dirty="0" smtClean="0"/>
              <a:t>Dave </a:t>
            </a:r>
            <a:r>
              <a:rPr lang="en-US" sz="1600" kern="0" dirty="0" err="1" smtClean="0"/>
              <a:t>Korinek</a:t>
            </a:r>
            <a:r>
              <a:rPr lang="en-US" sz="1600" kern="0" dirty="0" smtClean="0"/>
              <a:t>, DNV KEMA</a:t>
            </a:r>
          </a:p>
          <a:p>
            <a:pPr algn="l"/>
            <a:r>
              <a:rPr lang="en-US" sz="1600" kern="0" dirty="0" smtClean="0"/>
              <a:t>Dr. Ren Orans, E3</a:t>
            </a:r>
          </a:p>
        </p:txBody>
      </p:sp>
    </p:spTree>
    <p:extLst>
      <p:ext uri="{BB962C8B-B14F-4D97-AF65-F5344CB8AC3E}">
        <p14:creationId xmlns:p14="http://schemas.microsoft.com/office/powerpoint/2010/main" val="40314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1800" dirty="0" smtClean="0"/>
              <a:t>Study sponsors: </a:t>
            </a:r>
          </a:p>
          <a:p>
            <a:pPr marL="514350" lvl="1"/>
            <a:r>
              <a:rPr lang="en-US" altLang="en-US" sz="1400" dirty="0" smtClean="0"/>
              <a:t>Los Angeles Dept. of Water &amp; Power</a:t>
            </a:r>
          </a:p>
          <a:p>
            <a:pPr marL="514350" lvl="1"/>
            <a:r>
              <a:rPr lang="en-US" altLang="en-US" sz="1400" dirty="0" smtClean="0"/>
              <a:t>Southern </a:t>
            </a:r>
            <a:r>
              <a:rPr lang="en-US" altLang="en-US" sz="1400" dirty="0"/>
              <a:t>California Edison Co.</a:t>
            </a:r>
            <a:endParaRPr lang="en-US" altLang="en-US" sz="1400" dirty="0" smtClean="0"/>
          </a:p>
          <a:p>
            <a:pPr marL="514350" lvl="1"/>
            <a:r>
              <a:rPr lang="en-US" altLang="en-US" sz="1400" dirty="0" smtClean="0"/>
              <a:t>Pacific Gas and </a:t>
            </a:r>
            <a:r>
              <a:rPr lang="en-US" altLang="en-US" sz="1400" dirty="0"/>
              <a:t>Electric Co.</a:t>
            </a:r>
          </a:p>
          <a:p>
            <a:pPr marL="514350" lvl="1"/>
            <a:r>
              <a:rPr lang="en-US" altLang="en-US" sz="1400" dirty="0" smtClean="0"/>
              <a:t>San Diego Gas </a:t>
            </a:r>
            <a:r>
              <a:rPr lang="en-US" altLang="en-US" sz="1400" dirty="0"/>
              <a:t>&amp; Electric Co. </a:t>
            </a:r>
            <a:endParaRPr lang="en-US" altLang="en-US" sz="1400" dirty="0" smtClean="0"/>
          </a:p>
          <a:p>
            <a:pPr marL="514350" lvl="1"/>
            <a:r>
              <a:rPr lang="en-US" altLang="en-US" sz="1400" dirty="0" smtClean="0"/>
              <a:t>Sacramento Municipal Utility District</a:t>
            </a:r>
          </a:p>
          <a:p>
            <a:pPr marL="514350" lvl="1"/>
            <a:r>
              <a:rPr lang="en-US" altLang="en-US" sz="1400" dirty="0" smtClean="0"/>
              <a:t>Technical input from California ISO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1800" dirty="0" smtClean="0"/>
              <a:t>Advisory </a:t>
            </a:r>
            <a:r>
              <a:rPr lang="en-US" sz="1800" dirty="0"/>
              <a:t>panel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400" dirty="0"/>
              <a:t>Dr. Dan </a:t>
            </a:r>
            <a:r>
              <a:rPr lang="en-US" sz="1400" dirty="0" err="1"/>
              <a:t>Arvizu</a:t>
            </a:r>
            <a:r>
              <a:rPr lang="en-US" sz="1400" dirty="0"/>
              <a:t> – Director and </a:t>
            </a:r>
            <a:r>
              <a:rPr lang="en-US" sz="1400" dirty="0" smtClean="0"/>
              <a:t>CEO of National Renewable Energy Laboratory</a:t>
            </a:r>
            <a:endParaRPr lang="en-US" sz="1400" dirty="0"/>
          </a:p>
          <a:p>
            <a:pPr lvl="1"/>
            <a:r>
              <a:rPr lang="en-US" sz="1400" dirty="0"/>
              <a:t>Dr. </a:t>
            </a:r>
            <a:r>
              <a:rPr lang="en-US" sz="1400" dirty="0" err="1"/>
              <a:t>Severin</a:t>
            </a:r>
            <a:r>
              <a:rPr lang="en-US" sz="1400" dirty="0"/>
              <a:t> </a:t>
            </a:r>
            <a:r>
              <a:rPr lang="en-US" sz="1400" dirty="0" err="1" smtClean="0"/>
              <a:t>Borenstein</a:t>
            </a:r>
            <a:r>
              <a:rPr lang="en-US" sz="1400" dirty="0" smtClean="0"/>
              <a:t> – Director of the University of California Energy Institute and Co-Director of the Energy Institute at Haas School of Business, UC Berkeley</a:t>
            </a:r>
            <a:endParaRPr lang="en-US" sz="1400" dirty="0"/>
          </a:p>
          <a:p>
            <a:pPr lvl="1"/>
            <a:r>
              <a:rPr lang="en-US" sz="1400" dirty="0"/>
              <a:t>Dr. Susan Tierney – Managing Principal at Analysis Group Inc., Boston, MA</a:t>
            </a:r>
          </a:p>
          <a:p>
            <a:pPr lvl="1"/>
            <a:r>
              <a:rPr lang="en-US" sz="1400" dirty="0"/>
              <a:t>Mr. Stephen Wright – Retired Administrator, Bonneville Power Administration; General Manager, Chelan County Public Utility District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749" y="4572000"/>
            <a:ext cx="3904215" cy="1173163"/>
          </a:xfrm>
          <a:prstGeom prst="rect">
            <a:avLst/>
          </a:prstGeom>
          <a:solidFill>
            <a:srgbClr val="BBE0E3"/>
          </a:solidFill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0" dirty="0">
                <a:solidFill>
                  <a:srgbClr val="005070"/>
                </a:solidFill>
              </a:rPr>
              <a:t>Analysis team: Energy + Environmental Economics (E3) with support from DNV KEMA &amp; ECCO International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52" y="6126163"/>
            <a:ext cx="8239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070"/>
                </a:solidFill>
              </a:rPr>
              <a:t>Available </a:t>
            </a:r>
            <a:r>
              <a:rPr lang="en-US" sz="1200" dirty="0">
                <a:solidFill>
                  <a:srgbClr val="005070"/>
                </a:solidFill>
              </a:rPr>
              <a:t>at: </a:t>
            </a:r>
            <a:r>
              <a:rPr lang="en-US" sz="1200" dirty="0">
                <a:solidFill>
                  <a:srgbClr val="005070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rgbClr val="005070"/>
                </a:solidFill>
                <a:hlinkClick r:id="rId2"/>
              </a:rPr>
              <a:t>www.ethree.com/public_projects/renewables_portfolio_standard.php   </a:t>
            </a:r>
            <a:endParaRPr lang="en-US" sz="1200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1667"/>
            <a:ext cx="3943182" cy="23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flipH="1">
            <a:off x="7848600" y="2314113"/>
            <a:ext cx="152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48600" y="1447800"/>
            <a:ext cx="152400" cy="64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-3240000">
            <a:off x="7951323" y="1964702"/>
            <a:ext cx="152400" cy="423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4191000"/>
            <a:ext cx="77724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E3’s study looks at </a:t>
            </a:r>
            <a:r>
              <a:rPr lang="en-US" b="0" i="1" kern="0" dirty="0" smtClean="0"/>
              <a:t>thousands</a:t>
            </a:r>
            <a:r>
              <a:rPr lang="en-US" b="0" kern="0" dirty="0" smtClean="0"/>
              <a:t> of potential operating days as renewables rise to 50%</a:t>
            </a:r>
          </a:p>
          <a:p>
            <a:r>
              <a:rPr lang="en-US" kern="0" dirty="0" smtClean="0"/>
              <a:t>Core question: </a:t>
            </a:r>
            <a:r>
              <a:rPr lang="en-US" b="0" i="1" kern="0" dirty="0"/>
              <a:t>H</a:t>
            </a:r>
            <a:r>
              <a:rPr lang="en-US" b="0" i="1" kern="0" dirty="0" smtClean="0"/>
              <a:t>ow serious and pervasive are operating challenges as renewable penetration rises above 33%?</a:t>
            </a:r>
          </a:p>
          <a:p>
            <a:endParaRPr lang="en-US" b="0" kern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Study focus: operational challenges from high renewable penetration (40-50%)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886200" cy="4525963"/>
          </a:xfrm>
        </p:spPr>
        <p:txBody>
          <a:bodyPr/>
          <a:lstStyle/>
          <a:p>
            <a:r>
              <a:rPr lang="en-US" sz="2000" b="0" dirty="0"/>
              <a:t>The CAISO duck chart </a:t>
            </a:r>
            <a:r>
              <a:rPr lang="en-US" sz="2000" b="0" i="1" dirty="0"/>
              <a:t>illustrates</a:t>
            </a:r>
            <a:r>
              <a:rPr lang="en-US" sz="2000" b="0" dirty="0"/>
              <a:t> operational challenges at 33% RPS</a:t>
            </a:r>
          </a:p>
          <a:p>
            <a:r>
              <a:rPr lang="en-US" sz="2000" b="0" dirty="0"/>
              <a:t>It shows just a </a:t>
            </a:r>
            <a:r>
              <a:rPr lang="en-US" sz="2000" b="0" i="1" dirty="0"/>
              <a:t>single day </a:t>
            </a:r>
            <a:r>
              <a:rPr lang="en-US" sz="2000" b="0" dirty="0"/>
              <a:t>in March as renewables rise to 33%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41362" y="3272161"/>
            <a:ext cx="914400" cy="553998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391400" cy="1143000"/>
          </a:xfrm>
        </p:spPr>
        <p:txBody>
          <a:bodyPr/>
          <a:lstStyle/>
          <a:p>
            <a:r>
              <a:rPr lang="en-US" sz="2400" dirty="0" smtClean="0"/>
              <a:t>With higher renewables</a:t>
            </a:r>
            <a:r>
              <a:rPr lang="en-US" sz="2400" dirty="0"/>
              <a:t> </a:t>
            </a:r>
            <a:r>
              <a:rPr lang="en-US" sz="2400" dirty="0" smtClean="0"/>
              <a:t>managing </a:t>
            </a:r>
            <a:br>
              <a:rPr lang="en-US" sz="2400" dirty="0" smtClean="0"/>
            </a:br>
            <a:r>
              <a:rPr lang="en-US" sz="2400" i="1" dirty="0" smtClean="0"/>
              <a:t>Net Load </a:t>
            </a:r>
            <a:r>
              <a:rPr lang="en-US" sz="2400" dirty="0" smtClean="0"/>
              <a:t>will be the challenge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3" y="1907212"/>
            <a:ext cx="3276600" cy="220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8" y="1906706"/>
            <a:ext cx="3200400" cy="22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3" y="4238001"/>
            <a:ext cx="3276600" cy="220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61" y="4238001"/>
            <a:ext cx="3213374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837" y="1219200"/>
            <a:ext cx="3013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Sweltering Summer Day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“Dog Days”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184" y="1219200"/>
            <a:ext cx="266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Delightful Spring Day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“Duck Days”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90403" y="1907212"/>
            <a:ext cx="914400" cy="553998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346072">
            <a:off x="6400800" y="5250507"/>
            <a:ext cx="914400" cy="553998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6194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4" y="1828800"/>
            <a:ext cx="507346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8350" y="1143000"/>
            <a:ext cx="2225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“Dog Days”</a:t>
            </a:r>
          </a:p>
          <a:p>
            <a:pPr algn="ctr"/>
            <a:r>
              <a:rPr lang="en-US" dirty="0" smtClean="0"/>
              <a:t>Highest Load 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1621" y="1143000"/>
            <a:ext cx="2337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“Duck Days”</a:t>
            </a:r>
          </a:p>
          <a:p>
            <a:pPr algn="ctr"/>
            <a:r>
              <a:rPr lang="en-US" dirty="0" smtClean="0"/>
              <a:t>Highest Ramp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High Variable Renewable Penetration Stresses the Grid in New </a:t>
            </a:r>
            <a:r>
              <a:rPr lang="en-US" sz="2400" dirty="0" smtClean="0"/>
              <a:t>Ways</a:t>
            </a:r>
            <a:endParaRPr lang="en-US" sz="24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09600" y="5227637"/>
            <a:ext cx="3886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8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400"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0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Historical system planning challenge: meet gross peak load on hottest days</a:t>
            </a:r>
          </a:p>
          <a:p>
            <a:r>
              <a:rPr lang="en-US" sz="1200" kern="0" dirty="0" smtClean="0"/>
              <a:t>High renewable penetration makes net peak lower and later</a:t>
            </a:r>
          </a:p>
          <a:p>
            <a:r>
              <a:rPr lang="en-US" sz="1200" kern="0" dirty="0" smtClean="0"/>
              <a:t>Need enough generating capacity</a:t>
            </a:r>
            <a:endParaRPr lang="en-US" sz="1200" kern="0" dirty="0"/>
          </a:p>
        </p:txBody>
      </p:sp>
      <p:sp>
        <p:nvSpPr>
          <p:cNvPr id="7" name="Rectangle 6"/>
          <p:cNvSpPr/>
          <p:nvPr/>
        </p:nvSpPr>
        <p:spPr>
          <a:xfrm>
            <a:off x="4343400" y="5105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5227637"/>
            <a:ext cx="4038600" cy="1020763"/>
          </a:xfrm>
        </p:spPr>
        <p:txBody>
          <a:bodyPr/>
          <a:lstStyle/>
          <a:p>
            <a:r>
              <a:rPr lang="en-US" sz="1200" dirty="0" smtClean="0"/>
              <a:t>Historically an easy day to manage </a:t>
            </a:r>
          </a:p>
          <a:p>
            <a:r>
              <a:rPr lang="en-US" sz="1200" dirty="0" smtClean="0"/>
              <a:t>Emerging system planning challenge: </a:t>
            </a:r>
            <a:r>
              <a:rPr lang="en-US" sz="1200" dirty="0" smtClean="0"/>
              <a:t>manage </a:t>
            </a:r>
            <a:r>
              <a:rPr lang="en-US" sz="1200" dirty="0" smtClean="0"/>
              <a:t>diurnal swings in net load</a:t>
            </a:r>
          </a:p>
          <a:p>
            <a:r>
              <a:rPr lang="en-US" sz="1200" dirty="0" smtClean="0"/>
              <a:t>Need enough </a:t>
            </a:r>
            <a:r>
              <a:rPr lang="en-US" sz="1200" dirty="0" smtClean="0"/>
              <a:t>flexibility in the system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64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Day in April under 33%, 40% and 50% RPS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10481"/>
            <a:ext cx="3962400" cy="51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341437"/>
            <a:ext cx="44958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kern="0" dirty="0" smtClean="0"/>
              <a:t>Chart shows increasing overgeneration above 33%</a:t>
            </a:r>
          </a:p>
          <a:p>
            <a:pPr lvl="1"/>
            <a:r>
              <a:rPr lang="en-US" kern="0" dirty="0" smtClean="0"/>
              <a:t>Overgeneration is very high on some days under the 50% Large Solar case</a:t>
            </a:r>
          </a:p>
          <a:p>
            <a:pPr lvl="1"/>
            <a:r>
              <a:rPr lang="en-US" kern="0" dirty="0" smtClean="0"/>
              <a:t>Fossil generation is reduced to minimum levels needed for reliability</a:t>
            </a:r>
          </a:p>
          <a:p>
            <a:r>
              <a:rPr lang="en-US" kern="0" dirty="0"/>
              <a:t>Renewable curtailment is a critical strategy to </a:t>
            </a:r>
            <a:r>
              <a:rPr lang="en-US" kern="0" dirty="0" smtClean="0"/>
              <a:t>maintain </a:t>
            </a:r>
            <a:r>
              <a:rPr lang="en-US" kern="0" dirty="0"/>
              <a:t>reliability</a:t>
            </a:r>
          </a:p>
          <a:p>
            <a:pPr lvl="1"/>
            <a:r>
              <a:rPr lang="en-US" kern="0" dirty="0"/>
              <a:t>Reduces overgeneration</a:t>
            </a:r>
          </a:p>
          <a:p>
            <a:pPr lvl="1"/>
            <a:r>
              <a:rPr lang="en-US" kern="0" dirty="0"/>
              <a:t>Mitigates ramping </a:t>
            </a:r>
            <a:r>
              <a:rPr lang="en-US" kern="0" dirty="0" smtClean="0"/>
              <a:t>events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407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Overgeneration Is Extensive and Can Occur in Any Month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62578" y="1676400"/>
            <a:ext cx="8019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overgeneration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(MW) by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month-hour, 50% Large Solar Case: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19" y="2144712"/>
            <a:ext cx="8224044" cy="370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696200" cy="1143000"/>
          </a:xfrm>
        </p:spPr>
        <p:txBody>
          <a:bodyPr/>
          <a:lstStyle/>
          <a:p>
            <a:r>
              <a:rPr lang="en-US" sz="2400" dirty="0" smtClean="0"/>
              <a:t>E3 investigated several potential solutions, most were found to be effective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525963"/>
          </a:xfrm>
        </p:spPr>
        <p:txBody>
          <a:bodyPr/>
          <a:lstStyle/>
          <a:p>
            <a:r>
              <a:rPr lang="en-US" sz="1800" dirty="0" smtClean="0"/>
              <a:t>Potential solutions:</a:t>
            </a:r>
          </a:p>
          <a:p>
            <a:pPr lvl="1"/>
            <a:r>
              <a:rPr lang="en-US" sz="1600" dirty="0" smtClean="0"/>
              <a:t>Diversified portfolio (more wind and geothermal, less solar)</a:t>
            </a:r>
          </a:p>
          <a:p>
            <a:pPr lvl="1"/>
            <a:r>
              <a:rPr lang="en-US" sz="1600" dirty="0"/>
              <a:t>Enhanced regional coordination</a:t>
            </a:r>
          </a:p>
          <a:p>
            <a:pPr lvl="1"/>
            <a:r>
              <a:rPr lang="en-US" sz="1600" dirty="0" smtClean="0"/>
              <a:t>Conventional demand response (down only)</a:t>
            </a:r>
          </a:p>
          <a:p>
            <a:pPr lvl="1"/>
            <a:r>
              <a:rPr lang="en-US" sz="1600" dirty="0" smtClean="0"/>
              <a:t>Advanced demand response (down </a:t>
            </a:r>
            <a:r>
              <a:rPr lang="en-US" sz="1600" b="1" dirty="0" smtClean="0"/>
              <a:t>and</a:t>
            </a:r>
            <a:r>
              <a:rPr lang="en-US" sz="1600" dirty="0" smtClean="0"/>
              <a:t> up)</a:t>
            </a:r>
          </a:p>
          <a:p>
            <a:pPr lvl="1"/>
            <a:r>
              <a:rPr lang="en-US" sz="1600" dirty="0" smtClean="0"/>
              <a:t>Energy storage</a:t>
            </a:r>
          </a:p>
          <a:p>
            <a:r>
              <a:rPr lang="en-US" sz="1800" dirty="0" smtClean="0"/>
              <a:t>Solutions </a:t>
            </a:r>
            <a:r>
              <a:rPr lang="en-US" sz="1800" dirty="0"/>
              <a:t>considered </a:t>
            </a:r>
            <a:r>
              <a:rPr lang="en-US" sz="1800" dirty="0" smtClean="0"/>
              <a:t>individually (each @ 5000 MW)</a:t>
            </a:r>
            <a:endParaRPr lang="en-US" sz="1800" dirty="0"/>
          </a:p>
          <a:p>
            <a:r>
              <a:rPr lang="en-US" sz="1800" dirty="0" smtClean="0"/>
              <a:t>Solutions may be combined: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urther study needed to identify optimal combination</a:t>
            </a:r>
          </a:p>
          <a:p>
            <a:pPr lvl="1"/>
            <a:r>
              <a:rPr lang="en-US" sz="1600" dirty="0" smtClean="0"/>
              <a:t>Best mix of solutions depends on renewable portfolio </a:t>
            </a:r>
            <a:endParaRPr lang="en-US" sz="1600" dirty="0"/>
          </a:p>
        </p:txBody>
      </p:sp>
      <p:pic>
        <p:nvPicPr>
          <p:cNvPr id="6" name="Picture 2" descr="https://encrypted-tbn2.gstatic.com/images?q=tbn:ANd9GcRv47o_TxFfCiNRabeUWdmiaCjS_nehUYx8mpGqdVlVwPnCBq8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39" y="3417898"/>
            <a:ext cx="422961" cy="3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Rv47o_TxFfCiNRabeUWdmiaCjS_nehUYx8mpGqdVlVwPnCBq8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422961" cy="3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Rv47o_TxFfCiNRabeUWdmiaCjS_nehUYx8mpGqdVlVwPnCBq8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22961" cy="3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static.com/images?q=tbn:ANd9GcRv47o_TxFfCiNRabeUWdmiaCjS_nehUYx8mpGqdVlVwPnCBq8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422961" cy="3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Overgen</a:t>
            </a:r>
            <a:r>
              <a:rPr lang="en-US" dirty="0" smtClean="0"/>
              <a:t> is less severe, frequent with d</a:t>
            </a:r>
            <a:r>
              <a:rPr lang="en-US" dirty="0" smtClean="0"/>
              <a:t>iverse </a:t>
            </a:r>
            <a:r>
              <a:rPr lang="en-US" dirty="0" smtClean="0"/>
              <a:t>renewable portfolio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r="45628"/>
          <a:stretch/>
        </p:blipFill>
        <p:spPr bwMode="auto">
          <a:xfrm>
            <a:off x="4529576" y="2300289"/>
            <a:ext cx="214206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1295400"/>
            <a:ext cx="8224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Hourly </a:t>
            </a:r>
            <a:r>
              <a:rPr lang="en-US" dirty="0" err="1" smtClean="0"/>
              <a:t>Overgeneration</a:t>
            </a:r>
            <a:r>
              <a:rPr lang="en-US" dirty="0" smtClean="0"/>
              <a:t> in 2030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0289"/>
            <a:ext cx="2270119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51137" y="1916311"/>
            <a:ext cx="2698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Diverse Renewable </a:t>
            </a:r>
            <a:r>
              <a:rPr lang="en-US" sz="1400" dirty="0" smtClean="0"/>
              <a:t>Portfolio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421895" y="1905000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Large Solar Case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2300288"/>
            <a:ext cx="17065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0288"/>
            <a:ext cx="58578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55853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187" y="557426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489319" y="3810000"/>
            <a:ext cx="1006481" cy="609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0741"/>
      </p:ext>
    </p:extLst>
  </p:cSld>
  <p:clrMapOvr>
    <a:masterClrMapping/>
  </p:clrMapOvr>
</p:sld>
</file>

<file path=ppt/theme/theme1.xml><?xml version="1.0" encoding="utf-8"?>
<a:theme xmlns:a="http://schemas.openxmlformats.org/drawingml/2006/main" name="Calpine Workshop April 2014 v2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PowerPoint Template_Final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_Final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Calpine Workshop April 2014 v2</Template>
  <TotalTime>2880</TotalTime>
  <Words>902</Words>
  <Application>Microsoft Office PowerPoint</Application>
  <PresentationFormat>On-screen Show (4:3)</PresentationFormat>
  <Paragraphs>118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Calpine Workshop April 2014 v2</vt:lpstr>
      <vt:lpstr>Custom Design</vt:lpstr>
      <vt:lpstr>blank</vt:lpstr>
      <vt:lpstr>PowerPoint Template_Final</vt:lpstr>
      <vt:lpstr>1_blank</vt:lpstr>
      <vt:lpstr>9_blank</vt:lpstr>
      <vt:lpstr>10_blank</vt:lpstr>
      <vt:lpstr>2_blank</vt:lpstr>
      <vt:lpstr>PG&amp;E Presentation Template</vt:lpstr>
      <vt:lpstr>1_PowerPoint Template_Final</vt:lpstr>
      <vt:lpstr>1_Custom Design</vt:lpstr>
      <vt:lpstr>Investigating a Higher Renewables Portfolio Standard In California</vt:lpstr>
      <vt:lpstr>About the Study</vt:lpstr>
      <vt:lpstr>Study focus: operational challenges from high renewable penetration (40-50%)</vt:lpstr>
      <vt:lpstr>With higher renewables managing  Net Load will be the challenge</vt:lpstr>
      <vt:lpstr>High Variable Renewable Penetration Stresses the Grid in New Ways</vt:lpstr>
      <vt:lpstr>Example Day in April under 33%, 40% and 50% RPS</vt:lpstr>
      <vt:lpstr>Overgeneration Is Extensive and Can Occur in Any Month</vt:lpstr>
      <vt:lpstr>E3 investigated several potential solutions, most were found to be effective</vt:lpstr>
      <vt:lpstr>Overgen is less severe, frequent with diverse renewable portfolio</vt:lpstr>
      <vt:lpstr>Potential Integration Solution:  Energy Storage Case</vt:lpstr>
      <vt:lpstr>Potential Integration Solution:  Enhanced Regional Coordination Case</vt:lpstr>
      <vt:lpstr>Potential Integration Solution: Advanced Demand Response</vt:lpstr>
      <vt:lpstr>Change in Average Rates of Flexibility Solution Cases Relative to 33% RPS  (2012 cents/kWh)</vt:lpstr>
      <vt:lpstr>Insufficient downward flexibility of  the system causes curtailment</vt:lpstr>
      <vt:lpstr>Potential Next Steps to Accommodate Higher Renewables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Markets and Policy in California: E3 Modeling Insights</dc:title>
  <dc:creator>Nancy Ryan</dc:creator>
  <cp:lastModifiedBy>Nancy Ryan</cp:lastModifiedBy>
  <cp:revision>28</cp:revision>
  <cp:lastPrinted>2014-04-06T23:43:18Z</cp:lastPrinted>
  <dcterms:created xsi:type="dcterms:W3CDTF">2014-04-04T23:06:26Z</dcterms:created>
  <dcterms:modified xsi:type="dcterms:W3CDTF">2014-05-16T23:10:26Z</dcterms:modified>
</cp:coreProperties>
</file>