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5" r:id="rId3"/>
  </p:sldMasterIdLst>
  <p:notesMasterIdLst>
    <p:notesMasterId r:id="rId24"/>
  </p:notesMasterIdLst>
  <p:handoutMasterIdLst>
    <p:handoutMasterId r:id="rId25"/>
  </p:handoutMasterIdLst>
  <p:sldIdLst>
    <p:sldId id="333" r:id="rId4"/>
    <p:sldId id="331" r:id="rId5"/>
    <p:sldId id="332" r:id="rId6"/>
    <p:sldId id="334" r:id="rId7"/>
    <p:sldId id="339" r:id="rId8"/>
    <p:sldId id="341" r:id="rId9"/>
    <p:sldId id="297" r:id="rId10"/>
    <p:sldId id="363" r:id="rId11"/>
    <p:sldId id="344" r:id="rId12"/>
    <p:sldId id="365" r:id="rId13"/>
    <p:sldId id="367" r:id="rId14"/>
    <p:sldId id="342" r:id="rId15"/>
    <p:sldId id="368" r:id="rId16"/>
    <p:sldId id="340" r:id="rId17"/>
    <p:sldId id="345" r:id="rId18"/>
    <p:sldId id="354" r:id="rId19"/>
    <p:sldId id="355" r:id="rId20"/>
    <p:sldId id="357" r:id="rId21"/>
    <p:sldId id="369" r:id="rId22"/>
    <p:sldId id="351"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Verdana" pitchFamily="34" charset="0"/>
        <a:ea typeface="+mn-ea"/>
        <a:cs typeface="+mn-cs"/>
      </a:defRPr>
    </a:lvl1pPr>
    <a:lvl2pPr marL="457200" algn="l" defTabSz="457200" rtl="0" fontAlgn="base">
      <a:spcBef>
        <a:spcPct val="0"/>
      </a:spcBef>
      <a:spcAft>
        <a:spcPct val="0"/>
      </a:spcAft>
      <a:defRPr kern="1200">
        <a:solidFill>
          <a:schemeClr val="tx1"/>
        </a:solidFill>
        <a:latin typeface="Verdana" pitchFamily="34" charset="0"/>
        <a:ea typeface="+mn-ea"/>
        <a:cs typeface="+mn-cs"/>
      </a:defRPr>
    </a:lvl2pPr>
    <a:lvl3pPr marL="914400" algn="l" defTabSz="457200" rtl="0" fontAlgn="base">
      <a:spcBef>
        <a:spcPct val="0"/>
      </a:spcBef>
      <a:spcAft>
        <a:spcPct val="0"/>
      </a:spcAft>
      <a:defRPr kern="1200">
        <a:solidFill>
          <a:schemeClr val="tx1"/>
        </a:solidFill>
        <a:latin typeface="Verdana" pitchFamily="34" charset="0"/>
        <a:ea typeface="+mn-ea"/>
        <a:cs typeface="+mn-cs"/>
      </a:defRPr>
    </a:lvl3pPr>
    <a:lvl4pPr marL="1371600" algn="l" defTabSz="457200" rtl="0" fontAlgn="base">
      <a:spcBef>
        <a:spcPct val="0"/>
      </a:spcBef>
      <a:spcAft>
        <a:spcPct val="0"/>
      </a:spcAft>
      <a:defRPr kern="1200">
        <a:solidFill>
          <a:schemeClr val="tx1"/>
        </a:solidFill>
        <a:latin typeface="Verdana" pitchFamily="34" charset="0"/>
        <a:ea typeface="+mn-ea"/>
        <a:cs typeface="+mn-cs"/>
      </a:defRPr>
    </a:lvl4pPr>
    <a:lvl5pPr marL="1828800" algn="l" defTabSz="457200"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037"/>
    <a:srgbClr val="DDDDDD"/>
    <a:srgbClr val="CCFF66"/>
    <a:srgbClr val="669900"/>
    <a:srgbClr val="67B620"/>
    <a:srgbClr val="336600"/>
    <a:srgbClr val="00CC00"/>
    <a:srgbClr val="C0C0C0"/>
    <a:srgbClr val="8B2419"/>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8" autoAdjust="0"/>
    <p:restoredTop sz="84973" autoAdjust="0"/>
  </p:normalViewPr>
  <p:slideViewPr>
    <p:cSldViewPr snapToGrid="0" snapToObjects="1">
      <p:cViewPr>
        <p:scale>
          <a:sx n="43" d="100"/>
          <a:sy n="43" d="100"/>
        </p:scale>
        <p:origin x="-2280"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5" d="100"/>
          <a:sy n="75" d="100"/>
        </p:scale>
        <p:origin x="-1214" y="11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C-TERRA\Shared\Secured\Utilities\RscMgmt\Electric\new%20models\load%20resource%20balance%20new.xls" TargetMode="External"/><Relationship Id="rId1" Type="http://schemas.openxmlformats.org/officeDocument/2006/relationships/image" Target="../media/image19.jpeg"/></Relationships>
</file>

<file path=ppt/charts/_rels/chart2.xml.rels><?xml version="1.0" encoding="UTF-8" standalone="yes"?>
<Relationships xmlns="http://schemas.openxmlformats.org/package/2006/relationships"><Relationship Id="rId1" Type="http://schemas.openxmlformats.org/officeDocument/2006/relationships/oleObject" Target="file:///C:\Users\ljoye\Desktop\PV%20installations%20as%20of%20130502_L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'L-R balance'!$FJ$182</c:f>
              <c:strCache>
                <c:ptCount val="1"/>
                <c:pt idx="0">
                  <c:v>Wind</c:v>
                </c:pt>
              </c:strCache>
            </c:strRef>
          </c:tx>
          <c:spPr>
            <a:pattFill prst="pct5">
              <a:fgClr>
                <a:schemeClr val="bg1"/>
              </a:fgClr>
              <a:bgClr>
                <a:srgbClr val="669900"/>
              </a:bgClr>
            </a:pattFill>
          </c:spPr>
          <c:invertIfNegative val="0"/>
          <c:cat>
            <c:strRef>
              <c:f>'L-R balance'!$FK$180:$FM$180</c:f>
              <c:strCache>
                <c:ptCount val="3"/>
                <c:pt idx="0">
                  <c:v>Dry Year</c:v>
                </c:pt>
                <c:pt idx="1">
                  <c:v>Average Year</c:v>
                </c:pt>
                <c:pt idx="2">
                  <c:v>Wet Year</c:v>
                </c:pt>
              </c:strCache>
            </c:strRef>
          </c:cat>
          <c:val>
            <c:numRef>
              <c:f>'L-R balance'!$FK$182:$FM$182</c:f>
              <c:numCache>
                <c:formatCode>#,##0</c:formatCode>
                <c:ptCount val="3"/>
                <c:pt idx="0">
                  <c:v>120234.3583092647</c:v>
                </c:pt>
                <c:pt idx="1">
                  <c:v>120234.3583092647</c:v>
                </c:pt>
                <c:pt idx="2">
                  <c:v>120234.3583092647</c:v>
                </c:pt>
              </c:numCache>
            </c:numRef>
          </c:val>
        </c:ser>
        <c:ser>
          <c:idx val="2"/>
          <c:order val="1"/>
          <c:tx>
            <c:strRef>
              <c:f>'L-R balance'!$FJ$183</c:f>
              <c:strCache>
                <c:ptCount val="1"/>
                <c:pt idx="0">
                  <c:v>Landfill Gas</c:v>
                </c:pt>
              </c:strCache>
            </c:strRef>
          </c:tx>
          <c:spPr>
            <a:solidFill>
              <a:srgbClr val="663300"/>
            </a:solidFill>
          </c:spPr>
          <c:invertIfNegative val="0"/>
          <c:cat>
            <c:strRef>
              <c:f>'L-R balance'!$FK$180:$FM$180</c:f>
              <c:strCache>
                <c:ptCount val="3"/>
                <c:pt idx="0">
                  <c:v>Dry Year</c:v>
                </c:pt>
                <c:pt idx="1">
                  <c:v>Average Year</c:v>
                </c:pt>
                <c:pt idx="2">
                  <c:v>Wet Year</c:v>
                </c:pt>
              </c:strCache>
            </c:strRef>
          </c:cat>
          <c:val>
            <c:numRef>
              <c:f>'L-R balance'!$FK$183:$FM$183</c:f>
              <c:numCache>
                <c:formatCode>#,##0</c:formatCode>
                <c:ptCount val="3"/>
                <c:pt idx="0">
                  <c:v>109343.40623999998</c:v>
                </c:pt>
                <c:pt idx="1">
                  <c:v>109343.40623999998</c:v>
                </c:pt>
                <c:pt idx="2">
                  <c:v>109343.40623999998</c:v>
                </c:pt>
              </c:numCache>
            </c:numRef>
          </c:val>
        </c:ser>
        <c:ser>
          <c:idx val="3"/>
          <c:order val="2"/>
          <c:tx>
            <c:strRef>
              <c:f>'L-R balance'!$FJ$184</c:f>
              <c:strCache>
                <c:ptCount val="1"/>
                <c:pt idx="0">
                  <c:v>Solar PV</c:v>
                </c:pt>
              </c:strCache>
            </c:strRef>
          </c:tx>
          <c:spPr>
            <a:solidFill>
              <a:srgbClr val="FF6600"/>
            </a:solidFill>
          </c:spPr>
          <c:invertIfNegative val="0"/>
          <c:cat>
            <c:strRef>
              <c:f>'L-R balance'!$FK$180:$FM$180</c:f>
              <c:strCache>
                <c:ptCount val="3"/>
                <c:pt idx="0">
                  <c:v>Dry Year</c:v>
                </c:pt>
                <c:pt idx="1">
                  <c:v>Average Year</c:v>
                </c:pt>
                <c:pt idx="2">
                  <c:v>Wet Year</c:v>
                </c:pt>
              </c:strCache>
            </c:strRef>
          </c:cat>
          <c:val>
            <c:numRef>
              <c:f>'L-R balance'!$FK$184:$FM$184</c:f>
              <c:numCache>
                <c:formatCode>#,##0</c:formatCode>
                <c:ptCount val="3"/>
                <c:pt idx="0">
                  <c:v>232379.55615840058</c:v>
                </c:pt>
                <c:pt idx="1">
                  <c:v>232379.55615840058</c:v>
                </c:pt>
                <c:pt idx="2">
                  <c:v>232379.55615840058</c:v>
                </c:pt>
              </c:numCache>
            </c:numRef>
          </c:val>
        </c:ser>
        <c:ser>
          <c:idx val="0"/>
          <c:order val="3"/>
          <c:tx>
            <c:strRef>
              <c:f>'L-R balance'!$FJ$181</c:f>
              <c:strCache>
                <c:ptCount val="1"/>
                <c:pt idx="0">
                  <c:v>Hydro</c:v>
                </c:pt>
              </c:strCache>
            </c:strRef>
          </c:tx>
          <c:spPr>
            <a:blipFill>
              <a:blip xmlns:r="http://schemas.openxmlformats.org/officeDocument/2006/relationships" r:embed="rId1"/>
              <a:tile tx="0" ty="0" sx="100000" sy="100000" flip="none" algn="tl"/>
            </a:blipFill>
          </c:spPr>
          <c:invertIfNegative val="0"/>
          <c:cat>
            <c:strRef>
              <c:f>'L-R balance'!$FK$180:$FM$180</c:f>
              <c:strCache>
                <c:ptCount val="3"/>
                <c:pt idx="0">
                  <c:v>Dry Year</c:v>
                </c:pt>
                <c:pt idx="1">
                  <c:v>Average Year</c:v>
                </c:pt>
                <c:pt idx="2">
                  <c:v>Wet Year</c:v>
                </c:pt>
              </c:strCache>
            </c:strRef>
          </c:cat>
          <c:val>
            <c:numRef>
              <c:f>'L-R balance'!$FK$181:$FM$181</c:f>
              <c:numCache>
                <c:formatCode>#,##0</c:formatCode>
                <c:ptCount val="3"/>
                <c:pt idx="0">
                  <c:v>284033.05765319522</c:v>
                </c:pt>
                <c:pt idx="1">
                  <c:v>536791.93631336116</c:v>
                </c:pt>
                <c:pt idx="2">
                  <c:v>848378.96332276345</c:v>
                </c:pt>
              </c:numCache>
            </c:numRef>
          </c:val>
        </c:ser>
        <c:dLbls>
          <c:showLegendKey val="0"/>
          <c:showVal val="0"/>
          <c:showCatName val="0"/>
          <c:showSerName val="0"/>
          <c:showPercent val="0"/>
          <c:showBubbleSize val="0"/>
        </c:dLbls>
        <c:gapWidth val="90"/>
        <c:overlap val="100"/>
        <c:axId val="38692352"/>
        <c:axId val="38693888"/>
      </c:barChart>
      <c:catAx>
        <c:axId val="38692352"/>
        <c:scaling>
          <c:orientation val="minMax"/>
        </c:scaling>
        <c:delete val="0"/>
        <c:axPos val="b"/>
        <c:majorTickMark val="out"/>
        <c:minorTickMark val="none"/>
        <c:tickLblPos val="nextTo"/>
        <c:txPr>
          <a:bodyPr/>
          <a:lstStyle/>
          <a:p>
            <a:pPr>
              <a:defRPr sz="1600"/>
            </a:pPr>
            <a:endParaRPr lang="en-US"/>
          </a:p>
        </c:txPr>
        <c:crossAx val="38693888"/>
        <c:crosses val="autoZero"/>
        <c:auto val="1"/>
        <c:lblAlgn val="ctr"/>
        <c:lblOffset val="100"/>
        <c:noMultiLvlLbl val="0"/>
      </c:catAx>
      <c:valAx>
        <c:axId val="38693888"/>
        <c:scaling>
          <c:orientation val="minMax"/>
        </c:scaling>
        <c:delete val="0"/>
        <c:axPos val="l"/>
        <c:majorGridlines/>
        <c:numFmt formatCode="#,##0" sourceLinked="1"/>
        <c:majorTickMark val="out"/>
        <c:minorTickMark val="none"/>
        <c:tickLblPos val="nextTo"/>
        <c:txPr>
          <a:bodyPr/>
          <a:lstStyle/>
          <a:p>
            <a:pPr>
              <a:defRPr sz="1600"/>
            </a:pPr>
            <a:endParaRPr lang="en-US"/>
          </a:p>
        </c:txPr>
        <c:crossAx val="38692352"/>
        <c:crosses val="autoZero"/>
        <c:crossBetween val="between"/>
        <c:dispUnits>
          <c:builtInUnit val="thousands"/>
        </c:dispUnits>
      </c:valAx>
    </c:plotArea>
    <c:legend>
      <c:legendPos val="r"/>
      <c:layout>
        <c:manualLayout>
          <c:xMode val="edge"/>
          <c:yMode val="edge"/>
          <c:x val="0.79403786082390848"/>
          <c:y val="0.42196294509387811"/>
          <c:w val="0.20348485411277248"/>
          <c:h val="0.39109095680539735"/>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latin typeface="Arial" pitchFamily="34" charset="0"/>
                <a:cs typeface="Arial" pitchFamily="34" charset="0"/>
              </a:rPr>
              <a:t>Cumulative Installed PV Capacity </a:t>
            </a:r>
            <a:r>
              <a:rPr lang="en-US" sz="1400" dirty="0" smtClean="0"/>
              <a:t>(MW)</a:t>
            </a:r>
            <a:endParaRPr lang="en-US" sz="1400" dirty="0"/>
          </a:p>
        </c:rich>
      </c:tx>
      <c:layout/>
      <c:overlay val="0"/>
    </c:title>
    <c:autoTitleDeleted val="0"/>
    <c:plotArea>
      <c:layout/>
      <c:barChart>
        <c:barDir val="col"/>
        <c:grouping val="stacked"/>
        <c:varyColors val="0"/>
        <c:ser>
          <c:idx val="0"/>
          <c:order val="0"/>
          <c:tx>
            <c:v>Residential</c:v>
          </c:tx>
          <c:invertIfNegative val="0"/>
          <c:cat>
            <c:numRef>
              <c:f>chart!$H$5:$H$18</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chart!$Q$4:$Q$17</c:f>
              <c:numCache>
                <c:formatCode>_(* #,##0.0_);_(* \(#,##0.0\);_(* "-"??_);_(@_)</c:formatCode>
                <c:ptCount val="14"/>
                <c:pt idx="0">
                  <c:v>1.1339999999999999E-2</c:v>
                </c:pt>
                <c:pt idx="1">
                  <c:v>2.4779999999999996E-2</c:v>
                </c:pt>
                <c:pt idx="2">
                  <c:v>9.5529999999999962E-2</c:v>
                </c:pt>
                <c:pt idx="3">
                  <c:v>0.14891999999999997</c:v>
                </c:pt>
                <c:pt idx="4">
                  <c:v>0.18935999999999997</c:v>
                </c:pt>
                <c:pt idx="5">
                  <c:v>0.23468999999999998</c:v>
                </c:pt>
                <c:pt idx="6">
                  <c:v>0.30917</c:v>
                </c:pt>
                <c:pt idx="7">
                  <c:v>0.49277015478515629</c:v>
                </c:pt>
                <c:pt idx="8">
                  <c:v>0.70616054748535162</c:v>
                </c:pt>
                <c:pt idx="9">
                  <c:v>0.9436238228149415</c:v>
                </c:pt>
                <c:pt idx="10">
                  <c:v>1.1385257471088868</c:v>
                </c:pt>
                <c:pt idx="11">
                  <c:v>1.331375019825066</c:v>
                </c:pt>
                <c:pt idx="12">
                  <c:v>1.5249503180250661</c:v>
                </c:pt>
                <c:pt idx="13">
                  <c:v>1.691388468473342</c:v>
                </c:pt>
              </c:numCache>
            </c:numRef>
          </c:val>
        </c:ser>
        <c:ser>
          <c:idx val="1"/>
          <c:order val="1"/>
          <c:tx>
            <c:v>NonResidential</c:v>
          </c:tx>
          <c:invertIfNegative val="0"/>
          <c:val>
            <c:numRef>
              <c:f>chart!$S$4:$S$17</c:f>
              <c:numCache>
                <c:formatCode>_(* #,##0.0_);_(* \(#,##0.0\);_(* "-"??_);_(@_)</c:formatCode>
                <c:ptCount val="14"/>
                <c:pt idx="0">
                  <c:v>4.6699999999999979E-3</c:v>
                </c:pt>
                <c:pt idx="1">
                  <c:v>7.0399999999999976E-3</c:v>
                </c:pt>
                <c:pt idx="2">
                  <c:v>3.601E-2</c:v>
                </c:pt>
                <c:pt idx="3">
                  <c:v>5.5630000000000006E-2</c:v>
                </c:pt>
                <c:pt idx="4">
                  <c:v>5.5630000000000006E-2</c:v>
                </c:pt>
                <c:pt idx="5">
                  <c:v>5.5630000000000006E-2</c:v>
                </c:pt>
                <c:pt idx="6">
                  <c:v>5.5630000000000006E-2</c:v>
                </c:pt>
                <c:pt idx="7">
                  <c:v>0.10478000000000001</c:v>
                </c:pt>
                <c:pt idx="8">
                  <c:v>0.10478000000000001</c:v>
                </c:pt>
                <c:pt idx="9">
                  <c:v>1.2145401872558594</c:v>
                </c:pt>
                <c:pt idx="10">
                  <c:v>1.3592668768768312</c:v>
                </c:pt>
                <c:pt idx="11">
                  <c:v>1.6693770567987063</c:v>
                </c:pt>
                <c:pt idx="12">
                  <c:v>1.9201906147987065</c:v>
                </c:pt>
                <c:pt idx="13">
                  <c:v>1.9578494597987064</c:v>
                </c:pt>
              </c:numCache>
            </c:numRef>
          </c:val>
        </c:ser>
        <c:dLbls>
          <c:showLegendKey val="0"/>
          <c:showVal val="0"/>
          <c:showCatName val="0"/>
          <c:showSerName val="0"/>
          <c:showPercent val="0"/>
          <c:showBubbleSize val="0"/>
        </c:dLbls>
        <c:gapWidth val="300"/>
        <c:overlap val="100"/>
        <c:serLines/>
        <c:axId val="39987072"/>
        <c:axId val="39988608"/>
      </c:barChart>
      <c:catAx>
        <c:axId val="39987072"/>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39988608"/>
        <c:crosses val="autoZero"/>
        <c:auto val="1"/>
        <c:lblAlgn val="ctr"/>
        <c:lblOffset val="100"/>
        <c:noMultiLvlLbl val="0"/>
      </c:catAx>
      <c:valAx>
        <c:axId val="39988608"/>
        <c:scaling>
          <c:orientation val="minMax"/>
        </c:scaling>
        <c:delete val="0"/>
        <c:axPos val="l"/>
        <c:majorGridlines/>
        <c:numFmt formatCode="_(* #,##0.0_);_(* \(#,##0.0\);_(* &quot;-&quot;??_);_(@_)" sourceLinked="1"/>
        <c:majorTickMark val="out"/>
        <c:minorTickMark val="none"/>
        <c:tickLblPos val="nextTo"/>
        <c:crossAx val="39987072"/>
        <c:crosses val="autoZero"/>
        <c:crossBetween val="between"/>
      </c:valAx>
    </c:plotArea>
    <c:legend>
      <c:legendPos val="b"/>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0.10759</cdr:x>
      <cdr:y>0.28021</cdr:y>
    </cdr:from>
    <cdr:to>
      <cdr:x>0.785</cdr:x>
      <cdr:y>0.28224</cdr:y>
    </cdr:to>
    <cdr:cxnSp macro="">
      <cdr:nvCxnSpPr>
        <cdr:cNvPr id="3" name="Straight Connector 2"/>
        <cdr:cNvCxnSpPr/>
      </cdr:nvCxnSpPr>
      <cdr:spPr bwMode="auto">
        <a:xfrm xmlns:a="http://schemas.openxmlformats.org/drawingml/2006/main">
          <a:off x="718316" y="1354962"/>
          <a:ext cx="4522838" cy="9832"/>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8575" cap="flat" cmpd="sng" algn="ctr">
          <a:solidFill>
            <a:srgbClr xmlns:mc="http://schemas.openxmlformats.org/markup-compatibility/2006" xmlns:a14="http://schemas.microsoft.com/office/drawing/2010/main" val="000000" mc:Ignorable="a14" a14:legacySpreadsheetColorIndex="64"/>
          </a:solidFill>
          <a:prstDash val="lg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0.16518</cdr:x>
      <cdr:y>0.21455</cdr:y>
    </cdr:from>
    <cdr:to>
      <cdr:x>0.26696</cdr:x>
      <cdr:y>0.3021</cdr:y>
    </cdr:to>
    <cdr:sp macro="" textlink="">
      <cdr:nvSpPr>
        <cdr:cNvPr id="4" name="TextBox 3"/>
        <cdr:cNvSpPr txBox="1"/>
      </cdr:nvSpPr>
      <cdr:spPr>
        <a:xfrm xmlns:a="http://schemas.openxmlformats.org/drawingml/2006/main">
          <a:off x="1432622" y="1347438"/>
          <a:ext cx="882805" cy="5498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0"/>
            <a:t>Load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t" anchorCtr="0" compatLnSpc="1">
            <a:prstTxWarp prst="textNoShape">
              <a:avLst/>
            </a:prstTxWarp>
          </a:bodyPr>
          <a:lstStyle>
            <a:lvl1pPr defTabSz="466208">
              <a:defRPr sz="1300">
                <a:latin typeface="Calibri" pitchFamily="34" charset="0"/>
              </a:defRPr>
            </a:lvl1pPr>
          </a:lstStyle>
          <a:p>
            <a:endParaRPr lang="en-US"/>
          </a:p>
        </p:txBody>
      </p:sp>
      <p:sp>
        <p:nvSpPr>
          <p:cNvPr id="3" name="Date Placeholder 2"/>
          <p:cNvSpPr>
            <a:spLocks noGrp="1"/>
          </p:cNvSpPr>
          <p:nvPr>
            <p:ph type="dt" sz="quarter" idx="1"/>
          </p:nvPr>
        </p:nvSpPr>
        <p:spPr bwMode="auto">
          <a:xfrm>
            <a:off x="3972772" y="0"/>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t" anchorCtr="0" compatLnSpc="1">
            <a:prstTxWarp prst="textNoShape">
              <a:avLst/>
            </a:prstTxWarp>
          </a:bodyPr>
          <a:lstStyle>
            <a:lvl1pPr algn="r" defTabSz="466208">
              <a:defRPr sz="1300">
                <a:latin typeface="Calibri" pitchFamily="34" charset="0"/>
              </a:defRPr>
            </a:lvl1pPr>
          </a:lstStyle>
          <a:p>
            <a:fld id="{23BAFCEF-E725-482D-916C-7E66217EB51C}" type="datetimeFigureOut">
              <a:rPr lang="en-US"/>
              <a:pPr/>
              <a:t>9/15/2013</a:t>
            </a:fld>
            <a:endParaRPr lang="en-US"/>
          </a:p>
        </p:txBody>
      </p:sp>
      <p:sp>
        <p:nvSpPr>
          <p:cNvPr id="4" name="Footer Placeholder 3"/>
          <p:cNvSpPr>
            <a:spLocks noGrp="1"/>
          </p:cNvSpPr>
          <p:nvPr>
            <p:ph type="ftr" sz="quarter" idx="2"/>
          </p:nvPr>
        </p:nvSpPr>
        <p:spPr bwMode="auto">
          <a:xfrm>
            <a:off x="0" y="8829989"/>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b" anchorCtr="0" compatLnSpc="1">
            <a:prstTxWarp prst="textNoShape">
              <a:avLst/>
            </a:prstTxWarp>
          </a:bodyPr>
          <a:lstStyle>
            <a:lvl1pPr defTabSz="466208">
              <a:defRPr sz="13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972772" y="8829989"/>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b" anchorCtr="0" compatLnSpc="1">
            <a:prstTxWarp prst="textNoShape">
              <a:avLst/>
            </a:prstTxWarp>
          </a:bodyPr>
          <a:lstStyle>
            <a:lvl1pPr algn="r" defTabSz="466208">
              <a:defRPr sz="1300">
                <a:latin typeface="Calibri" pitchFamily="34" charset="0"/>
              </a:defRPr>
            </a:lvl1pPr>
          </a:lstStyle>
          <a:p>
            <a:fld id="{BA931905-AB33-4D9F-87FB-B92EF50CE8F6}" type="slidenum">
              <a:rPr lang="en-US"/>
              <a:pPr/>
              <a:t>‹#›</a:t>
            </a:fld>
            <a:endParaRPr lang="en-US"/>
          </a:p>
        </p:txBody>
      </p:sp>
    </p:spTree>
    <p:extLst>
      <p:ext uri="{BB962C8B-B14F-4D97-AF65-F5344CB8AC3E}">
        <p14:creationId xmlns:p14="http://schemas.microsoft.com/office/powerpoint/2010/main" val="1054527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t" anchorCtr="0" compatLnSpc="1">
            <a:prstTxWarp prst="textNoShape">
              <a:avLst/>
            </a:prstTxWarp>
          </a:bodyPr>
          <a:lstStyle>
            <a:lvl1pPr defTabSz="466208">
              <a:defRPr sz="1300">
                <a:latin typeface="Calibri" pitchFamily="34" charset="0"/>
              </a:defRPr>
            </a:lvl1pPr>
          </a:lstStyle>
          <a:p>
            <a:endParaRPr lang="en-US"/>
          </a:p>
        </p:txBody>
      </p:sp>
      <p:sp>
        <p:nvSpPr>
          <p:cNvPr id="3" name="Date Placeholder 2"/>
          <p:cNvSpPr>
            <a:spLocks noGrp="1"/>
          </p:cNvSpPr>
          <p:nvPr>
            <p:ph type="dt" idx="1"/>
          </p:nvPr>
        </p:nvSpPr>
        <p:spPr bwMode="auto">
          <a:xfrm>
            <a:off x="3972772" y="0"/>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t" anchorCtr="0" compatLnSpc="1">
            <a:prstTxWarp prst="textNoShape">
              <a:avLst/>
            </a:prstTxWarp>
          </a:bodyPr>
          <a:lstStyle>
            <a:lvl1pPr algn="r" defTabSz="466208">
              <a:defRPr sz="1300">
                <a:latin typeface="Calibri" pitchFamily="34" charset="0"/>
              </a:defRPr>
            </a:lvl1pPr>
          </a:lstStyle>
          <a:p>
            <a:fld id="{E7B8A81B-46F7-45C8-8A5F-B0C444CCA829}" type="datetimeFigureOut">
              <a:rPr lang="en-US"/>
              <a:pPr/>
              <a:t>9/15/2013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pPr lvl="0"/>
            <a:endParaRPr lang="en-US" noProof="0"/>
          </a:p>
        </p:txBody>
      </p:sp>
      <p:sp>
        <p:nvSpPr>
          <p:cNvPr id="5" name="Notes Placeholder 4"/>
          <p:cNvSpPr>
            <a:spLocks noGrp="1"/>
          </p:cNvSpPr>
          <p:nvPr>
            <p:ph type="body" sz="quarter" idx="3"/>
          </p:nvPr>
        </p:nvSpPr>
        <p:spPr bwMode="auto">
          <a:xfrm>
            <a:off x="701359" y="4415790"/>
            <a:ext cx="5607684"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989"/>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b" anchorCtr="0" compatLnSpc="1">
            <a:prstTxWarp prst="textNoShape">
              <a:avLst/>
            </a:prstTxWarp>
          </a:bodyPr>
          <a:lstStyle>
            <a:lvl1pPr defTabSz="466208">
              <a:defRPr sz="13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2772" y="8829989"/>
            <a:ext cx="303603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60" tIns="46680" rIns="93360" bIns="46680" numCol="1" anchor="b" anchorCtr="0" compatLnSpc="1">
            <a:prstTxWarp prst="textNoShape">
              <a:avLst/>
            </a:prstTxWarp>
          </a:bodyPr>
          <a:lstStyle>
            <a:lvl1pPr algn="r" defTabSz="466208">
              <a:defRPr sz="1300">
                <a:latin typeface="Calibri" pitchFamily="34" charset="0"/>
              </a:defRPr>
            </a:lvl1pPr>
          </a:lstStyle>
          <a:p>
            <a:fld id="{AD8406A2-20B3-4BD4-A7BD-63D9047F418A}" type="slidenum">
              <a:rPr lang="en-US"/>
              <a:pPr/>
              <a:t>‹#›</a:t>
            </a:fld>
            <a:endParaRPr lang="en-US"/>
          </a:p>
        </p:txBody>
      </p:sp>
    </p:spTree>
    <p:extLst>
      <p:ext uri="{BB962C8B-B14F-4D97-AF65-F5344CB8AC3E}">
        <p14:creationId xmlns:p14="http://schemas.microsoft.com/office/powerpoint/2010/main" val="13877688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a:noFill/>
        </p:spPr>
        <p:txBody>
          <a:bodyPr/>
          <a:lstStyle/>
          <a:p>
            <a:endParaRPr lang="en-US" sz="16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Once we identified the potential, we drafted the program concept.</a:t>
            </a:r>
          </a:p>
        </p:txBody>
      </p:sp>
      <p:sp>
        <p:nvSpPr>
          <p:cNvPr id="4" name="Slide Number Placeholder 3"/>
          <p:cNvSpPr>
            <a:spLocks noGrp="1"/>
          </p:cNvSpPr>
          <p:nvPr>
            <p:ph type="sldNum" sz="quarter" idx="10"/>
          </p:nvPr>
        </p:nvSpPr>
        <p:spPr/>
        <p:txBody>
          <a:bodyPr/>
          <a:lstStyle/>
          <a:p>
            <a:fld id="{AD8406A2-20B3-4BD4-A7BD-63D9047F418A}" type="slidenum">
              <a:rPr lang="en-US" smtClean="0"/>
              <a:pPr/>
              <a:t>18</a:t>
            </a:fld>
            <a:endParaRPr lang="en-US"/>
          </a:p>
        </p:txBody>
      </p:sp>
    </p:spTree>
    <p:extLst>
      <p:ext uri="{BB962C8B-B14F-4D97-AF65-F5344CB8AC3E}">
        <p14:creationId xmlns:p14="http://schemas.microsoft.com/office/powerpoint/2010/main" val="209531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8406A2-20B3-4BD4-A7BD-63D9047F418A}" type="slidenum">
              <a:rPr lang="en-US" smtClean="0"/>
              <a:pPr/>
              <a:t>20</a:t>
            </a:fld>
            <a:endParaRPr lang="en-US"/>
          </a:p>
        </p:txBody>
      </p:sp>
    </p:spTree>
    <p:extLst>
      <p:ext uri="{BB962C8B-B14F-4D97-AF65-F5344CB8AC3E}">
        <p14:creationId xmlns:p14="http://schemas.microsoft.com/office/powerpoint/2010/main" val="330092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p:spPr>
        <p:txBody>
          <a:bodyPr/>
          <a:lstStyle/>
          <a:p>
            <a:pPr>
              <a:spcAft>
                <a:spcPts val="200"/>
              </a:spcAft>
              <a:buClrTx/>
              <a:buSzPct val="105000"/>
              <a:buFont typeface="Wingdings" pitchFamily="2" charset="2"/>
              <a:buChar char="§"/>
              <a:defRPr/>
            </a:pPr>
            <a:r>
              <a:rPr lang="en-US" sz="2400" dirty="0" smtClean="0">
                <a:latin typeface="Calibri" pitchFamily="34" charset="0"/>
                <a:cs typeface="Calibri" pitchFamily="34" charset="0"/>
              </a:rPr>
              <a:t>City’s Climate Protection Plan (2007)</a:t>
            </a:r>
          </a:p>
          <a:p>
            <a:pPr lvl="1">
              <a:spcAft>
                <a:spcPts val="200"/>
              </a:spcAft>
              <a:buClrTx/>
              <a:buSzPct val="105000"/>
              <a:buFont typeface="Wingdings" pitchFamily="2" charset="2"/>
              <a:buChar char="§"/>
              <a:defRPr/>
            </a:pPr>
            <a:r>
              <a:rPr lang="en-US" sz="1800" dirty="0" smtClean="0">
                <a:latin typeface="Calibri" pitchFamily="34" charset="0"/>
                <a:cs typeface="Calibri" pitchFamily="34" charset="0"/>
              </a:rPr>
              <a:t>Community-wide GHG emissions 15% below 2005 level by 2020 </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10-year Energy Efficiency Plan </a:t>
            </a:r>
          </a:p>
          <a:p>
            <a:pPr lvl="1">
              <a:spcAft>
                <a:spcPts val="200"/>
              </a:spcAft>
              <a:buClrTx/>
              <a:buSzPct val="105000"/>
              <a:buFont typeface="Wingdings" pitchFamily="2" charset="2"/>
              <a:buChar char="§"/>
              <a:defRPr/>
            </a:pPr>
            <a:r>
              <a:rPr lang="en-US" sz="1800" dirty="0" smtClean="0">
                <a:latin typeface="Calibri" pitchFamily="34" charset="0"/>
                <a:cs typeface="Calibri" pitchFamily="34" charset="0"/>
              </a:rPr>
              <a:t>X% by </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Renewable Portfolio Standard </a:t>
            </a:r>
          </a:p>
          <a:p>
            <a:pPr lvl="1">
              <a:spcAft>
                <a:spcPts val="200"/>
              </a:spcAft>
              <a:buClrTx/>
              <a:buSzPct val="105000"/>
              <a:buFont typeface="Wingdings" pitchFamily="2" charset="2"/>
              <a:buChar char="§"/>
              <a:defRPr/>
            </a:pPr>
            <a:r>
              <a:rPr lang="en-US" sz="1800" dirty="0" smtClean="0">
                <a:latin typeface="Calibri" pitchFamily="34" charset="0"/>
                <a:cs typeface="Calibri" pitchFamily="34" charset="0"/>
              </a:rPr>
              <a:t>33% by 2015 with a rate impact up to 0.5 ¢/kWh</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Carbon Neutral Electric Portfolio Plan</a:t>
            </a:r>
          </a:p>
          <a:p>
            <a:pPr lvl="1">
              <a:spcAft>
                <a:spcPts val="200"/>
              </a:spcAft>
              <a:buClrTx/>
              <a:buSzPct val="105000"/>
              <a:buFont typeface="Wingdings" pitchFamily="2" charset="2"/>
              <a:buChar char="§"/>
              <a:defRPr/>
            </a:pPr>
            <a:r>
              <a:rPr lang="en-US" sz="1800" dirty="0" smtClean="0">
                <a:latin typeface="Calibri" pitchFamily="34" charset="0"/>
                <a:cs typeface="Calibri" pitchFamily="34" charset="0"/>
              </a:rPr>
              <a:t>Achieved via Renewable Energy Credits with a rate impact up to 0.15 ¢/kWh</a:t>
            </a:r>
          </a:p>
          <a:p>
            <a:pPr>
              <a:spcAft>
                <a:spcPts val="200"/>
              </a:spcAft>
              <a:buClrTx/>
              <a:buSzPct val="105000"/>
              <a:buFont typeface="Wingdings" pitchFamily="2" charset="2"/>
              <a:buChar char="§"/>
              <a:defRPr/>
            </a:pPr>
            <a:r>
              <a:rPr lang="en-US" sz="2400" dirty="0" err="1" smtClean="0">
                <a:latin typeface="Calibri" pitchFamily="34" charset="0"/>
                <a:cs typeface="Calibri" pitchFamily="34" charset="0"/>
              </a:rPr>
              <a:t>PaloAlto</a:t>
            </a:r>
            <a:r>
              <a:rPr lang="en-US" sz="2400" b="1" dirty="0" err="1" smtClean="0">
                <a:solidFill>
                  <a:srgbClr val="669900"/>
                </a:solidFill>
                <a:latin typeface="Calibri" pitchFamily="34" charset="0"/>
                <a:cs typeface="Calibri" pitchFamily="34" charset="0"/>
              </a:rPr>
              <a:t>Green</a:t>
            </a:r>
            <a:endParaRPr lang="en-US" sz="2400" b="1" dirty="0" smtClean="0">
              <a:solidFill>
                <a:srgbClr val="669900"/>
              </a:solidFill>
              <a:latin typeface="Calibri" pitchFamily="34" charset="0"/>
              <a:cs typeface="Calibri" pitchFamily="34" charset="0"/>
            </a:endParaRP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Rebates for Roof-top Solar (PV Partners)</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Feed-in Tariff Program (</a:t>
            </a:r>
            <a:r>
              <a:rPr lang="en-US" sz="2400" dirty="0" err="1" smtClean="0">
                <a:latin typeface="Calibri" pitchFamily="34" charset="0"/>
                <a:cs typeface="Calibri" pitchFamily="34" charset="0"/>
              </a:rPr>
              <a:t>PaloAlto</a:t>
            </a:r>
            <a:r>
              <a:rPr lang="en-US" sz="2400" b="1" dirty="0" err="1" smtClean="0">
                <a:solidFill>
                  <a:srgbClr val="669900"/>
                </a:solidFill>
                <a:latin typeface="Calibri" pitchFamily="34" charset="0"/>
                <a:cs typeface="Calibri" pitchFamily="34" charset="0"/>
              </a:rPr>
              <a:t>CLEAN</a:t>
            </a:r>
            <a:r>
              <a:rPr lang="en-US" sz="2400" dirty="0" smtClean="0">
                <a:latin typeface="Calibri" pitchFamily="34" charset="0"/>
                <a:cs typeface="Calibri" pitchFamily="34" charset="0"/>
              </a:rPr>
              <a:t>)</a:t>
            </a:r>
            <a:endParaRPr lang="en-US" sz="2400" b="1" dirty="0" smtClean="0">
              <a:solidFill>
                <a:srgbClr val="669900"/>
              </a:solidFill>
              <a:latin typeface="Calibri" pitchFamily="34" charset="0"/>
              <a:cs typeface="Calibri" pitchFamily="34" charset="0"/>
            </a:endParaRPr>
          </a:p>
          <a:p>
            <a:endParaRPr lang="en-US" dirty="0" smtClean="0"/>
          </a:p>
        </p:txBody>
      </p:sp>
      <p:sp>
        <p:nvSpPr>
          <p:cNvPr id="16388" name="Slide Number Placeholder 3"/>
          <p:cNvSpPr>
            <a:spLocks noGrp="1"/>
          </p:cNvSpPr>
          <p:nvPr>
            <p:ph type="sldNum" sz="quarter" idx="5"/>
          </p:nvPr>
        </p:nvSpPr>
        <p:spPr>
          <a:noFill/>
        </p:spPr>
        <p:txBody>
          <a:bodyPr/>
          <a:lstStyle>
            <a:lvl1pPr defTabSz="465138" eaLnBrk="0" hangingPunct="0">
              <a:defRPr>
                <a:solidFill>
                  <a:schemeClr val="tx1"/>
                </a:solidFill>
                <a:latin typeface="Verdana" pitchFamily="34" charset="0"/>
              </a:defRPr>
            </a:lvl1pPr>
            <a:lvl2pPr marL="742950" indent="-285750" defTabSz="465138" eaLnBrk="0" hangingPunct="0">
              <a:defRPr>
                <a:solidFill>
                  <a:schemeClr val="tx1"/>
                </a:solidFill>
                <a:latin typeface="Verdana" pitchFamily="34" charset="0"/>
              </a:defRPr>
            </a:lvl2pPr>
            <a:lvl3pPr marL="1143000" indent="-228600" defTabSz="465138" eaLnBrk="0" hangingPunct="0">
              <a:defRPr>
                <a:solidFill>
                  <a:schemeClr val="tx1"/>
                </a:solidFill>
                <a:latin typeface="Verdana" pitchFamily="34" charset="0"/>
              </a:defRPr>
            </a:lvl3pPr>
            <a:lvl4pPr marL="1600200" indent="-228600" defTabSz="465138" eaLnBrk="0" hangingPunct="0">
              <a:defRPr>
                <a:solidFill>
                  <a:schemeClr val="tx1"/>
                </a:solidFill>
                <a:latin typeface="Verdana" pitchFamily="34" charset="0"/>
              </a:defRPr>
            </a:lvl4pPr>
            <a:lvl5pPr marL="2057400" indent="-228600" defTabSz="465138" eaLnBrk="0" hangingPunct="0">
              <a:defRPr>
                <a:solidFill>
                  <a:schemeClr val="tx1"/>
                </a:solidFill>
                <a:latin typeface="Verdana" pitchFamily="34" charset="0"/>
              </a:defRPr>
            </a:lvl5pPr>
            <a:lvl6pPr marL="2514600" indent="-228600" defTabSz="465138" eaLnBrk="0" fontAlgn="base" hangingPunct="0">
              <a:spcBef>
                <a:spcPct val="0"/>
              </a:spcBef>
              <a:spcAft>
                <a:spcPct val="0"/>
              </a:spcAft>
              <a:defRPr>
                <a:solidFill>
                  <a:schemeClr val="tx1"/>
                </a:solidFill>
                <a:latin typeface="Verdana" pitchFamily="34" charset="0"/>
              </a:defRPr>
            </a:lvl6pPr>
            <a:lvl7pPr marL="2971800" indent="-228600" defTabSz="465138" eaLnBrk="0" fontAlgn="base" hangingPunct="0">
              <a:spcBef>
                <a:spcPct val="0"/>
              </a:spcBef>
              <a:spcAft>
                <a:spcPct val="0"/>
              </a:spcAft>
              <a:defRPr>
                <a:solidFill>
                  <a:schemeClr val="tx1"/>
                </a:solidFill>
                <a:latin typeface="Verdana" pitchFamily="34" charset="0"/>
              </a:defRPr>
            </a:lvl7pPr>
            <a:lvl8pPr marL="3429000" indent="-228600" defTabSz="465138" eaLnBrk="0" fontAlgn="base" hangingPunct="0">
              <a:spcBef>
                <a:spcPct val="0"/>
              </a:spcBef>
              <a:spcAft>
                <a:spcPct val="0"/>
              </a:spcAft>
              <a:defRPr>
                <a:solidFill>
                  <a:schemeClr val="tx1"/>
                </a:solidFill>
                <a:latin typeface="Verdana" pitchFamily="34" charset="0"/>
              </a:defRPr>
            </a:lvl8pPr>
            <a:lvl9pPr marL="3886200" indent="-228600" defTabSz="465138" eaLnBrk="0" fontAlgn="base" hangingPunct="0">
              <a:spcBef>
                <a:spcPct val="0"/>
              </a:spcBef>
              <a:spcAft>
                <a:spcPct val="0"/>
              </a:spcAft>
              <a:defRPr>
                <a:solidFill>
                  <a:schemeClr val="tx1"/>
                </a:solidFill>
                <a:latin typeface="Verdana" pitchFamily="34" charset="0"/>
              </a:defRPr>
            </a:lvl9pPr>
          </a:lstStyle>
          <a:p>
            <a:pPr eaLnBrk="1" hangingPunct="1"/>
            <a:fld id="{B827887F-C91B-4946-A8AA-ABAAE8AF6CDC}"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083" name="Rectangle 3"/>
          <p:cNvSpPr>
            <a:spLocks noGrp="1"/>
          </p:cNvSpPr>
          <p:nvPr>
            <p:ph type="body" idx="1"/>
          </p:nvPr>
        </p:nvSpPr>
        <p:spPr/>
        <p:txBody>
          <a:bodyPr/>
          <a:lstStyle/>
          <a:p>
            <a:pPr eaLnBrk="1" hangingPunct="1"/>
            <a:r>
              <a:rPr lang="en-US" dirty="0"/>
              <a:t>Here’s a year-by-year look at how our renewable energy portfolio has grown and how we’re doing relative to our 33% by 2015 RPS </a:t>
            </a:r>
            <a:r>
              <a:rPr lang="en-US" dirty="0" smtClean="0"/>
              <a:t>goal and our carbon neutrality goal. In the past 12 months, our City Council has executed </a:t>
            </a:r>
            <a:r>
              <a:rPr lang="en-US" dirty="0"/>
              <a:t>4</a:t>
            </a:r>
            <a:r>
              <a:rPr lang="en-US" dirty="0" smtClean="0"/>
              <a:t> PPAs for large scale solar projects in California. </a:t>
            </a:r>
            <a:r>
              <a:rPr lang="en-US" dirty="0"/>
              <a:t>Assuming that </a:t>
            </a:r>
            <a:r>
              <a:rPr lang="en-US" dirty="0" smtClean="0"/>
              <a:t>these 4 projects come </a:t>
            </a:r>
            <a:r>
              <a:rPr lang="en-US" dirty="0"/>
              <a:t>online in </a:t>
            </a:r>
            <a:r>
              <a:rPr lang="en-US" dirty="0" smtClean="0"/>
              <a:t>2014 and 2016 </a:t>
            </a:r>
            <a:r>
              <a:rPr lang="en-US" dirty="0"/>
              <a:t>as expected – and that </a:t>
            </a:r>
            <a:r>
              <a:rPr lang="en-US" dirty="0" smtClean="0"/>
              <a:t>the 1 other LFG project </a:t>
            </a:r>
            <a:r>
              <a:rPr lang="en-US" dirty="0"/>
              <a:t>in our portfolio that are still in development also come online as predicted – our RPS level will be </a:t>
            </a:r>
            <a:r>
              <a:rPr lang="en-US" dirty="0" smtClean="0"/>
              <a:t>about 49% </a:t>
            </a:r>
            <a:r>
              <a:rPr lang="en-US" dirty="0"/>
              <a:t>in </a:t>
            </a:r>
            <a:r>
              <a:rPr lang="en-US" dirty="0" smtClean="0"/>
              <a:t>2017 – and we will achieve a carbon neutral electric supply portfolio entirely through long-term contracts for renewable power</a:t>
            </a:r>
            <a:r>
              <a:rPr lang="en-US" baseline="0" dirty="0" smtClean="0"/>
              <a:t> </a:t>
            </a:r>
            <a:r>
              <a:rPr lang="en-US" dirty="0" smtClean="0"/>
              <a:t>and hydro power.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Solar PV project details (suns), going North to South:</a:t>
            </a:r>
          </a:p>
          <a:p>
            <a:pPr marL="228600" indent="-228600">
              <a:buAutoNum type="arabicPeriod"/>
            </a:pPr>
            <a:r>
              <a:rPr lang="en-US" dirty="0" smtClean="0"/>
              <a:t>Frontier Solar, developed by Ridgeline Energy, 20 MW, COD is 12/31/2016, price is $69/MWh flat (30 years)</a:t>
            </a:r>
          </a:p>
          <a:p>
            <a:pPr marL="228600" indent="-228600">
              <a:buAutoNum type="arabicPeriod"/>
            </a:pPr>
            <a:r>
              <a:rPr lang="en-US" dirty="0" smtClean="0"/>
              <a:t>Brannon Solar, developed by Trina Solar, 20</a:t>
            </a:r>
            <a:r>
              <a:rPr lang="en-US" baseline="0" dirty="0" smtClean="0"/>
              <a:t> MW, COD is 8/1/2014, price is $77/MWh flat</a:t>
            </a:r>
            <a:r>
              <a:rPr lang="en-US" dirty="0" smtClean="0"/>
              <a:t> (25 years)</a:t>
            </a:r>
            <a:endParaRPr lang="en-US" baseline="0" dirty="0" smtClean="0"/>
          </a:p>
          <a:p>
            <a:pPr marL="228600" indent="-228600">
              <a:buAutoNum type="arabicPeriod"/>
            </a:pPr>
            <a:r>
              <a:rPr lang="en-US" baseline="0" dirty="0" smtClean="0"/>
              <a:t>Elevation Solar C, developed by Silverado Power, 40 MW, COD is 12/31/2016, price is $68.77/MWh flat</a:t>
            </a:r>
            <a:r>
              <a:rPr lang="en-US" dirty="0" smtClean="0"/>
              <a:t> (30 years)</a:t>
            </a:r>
            <a:endParaRPr lang="en-US" baseline="0" dirty="0" smtClean="0"/>
          </a:p>
          <a:p>
            <a:pPr marL="228600" indent="-228600">
              <a:buAutoNum type="arabicPeriod"/>
            </a:pPr>
            <a:r>
              <a:rPr lang="en-US" baseline="0" dirty="0" smtClean="0"/>
              <a:t>Western Antelope Blue Sky Ranch B, developed by Silverado Power, 20 MW, COD is 12/31/2016, price is $68.77/MWh flat</a:t>
            </a:r>
            <a:r>
              <a:rPr lang="en-US" dirty="0" smtClean="0"/>
              <a:t> (30 years)</a:t>
            </a:r>
            <a:endParaRPr lang="en-US" baseline="0" dirty="0" smtClean="0"/>
          </a:p>
          <a:p>
            <a:pPr marL="0" indent="0">
              <a:buNone/>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u="sng" baseline="0" dirty="0" smtClean="0"/>
              <a:t>Wind project details (blue flags – they’re so close together they basically overlap):</a:t>
            </a:r>
          </a:p>
          <a:p>
            <a:pPr marL="228600" indent="-228600">
              <a:buAutoNum type="arabicPeriod"/>
            </a:pPr>
            <a:r>
              <a:rPr lang="en-US" dirty="0" smtClean="0"/>
              <a:t>High Winds, operated by Iberdrola, we have a 20 MW share of a 162 MW project, began operating Dec 2004, price is $57.60/MWh flat for 23.6 years</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dirty="0" smtClean="0"/>
              <a:t>Shiloh 1 Wind, operated by Iberdrola, we have a 25 MW share of a 150 MW project, began operating Jun 2006, price is $62.95/MWh flat for 15 years</a:t>
            </a:r>
          </a:p>
          <a:p>
            <a:pPr marL="0" indent="0">
              <a:buNone/>
            </a:pPr>
            <a:endParaRPr lang="en-US" baseline="0" dirty="0" smtClean="0"/>
          </a:p>
          <a:p>
            <a:pPr marL="0" indent="0">
              <a:buNone/>
            </a:pPr>
            <a:r>
              <a:rPr lang="en-US" u="sng" baseline="0" dirty="0" smtClean="0"/>
              <a:t>Landfill Gas project details (green trees), going counter-clockwise from the one near Stockton:</a:t>
            </a:r>
          </a:p>
          <a:p>
            <a:pPr marL="228600" indent="-228600">
              <a:buAutoNum type="arabicPeriod"/>
            </a:pPr>
            <a:r>
              <a:rPr lang="en-US" dirty="0" smtClean="0"/>
              <a:t>San Joaquin</a:t>
            </a:r>
            <a:r>
              <a:rPr lang="en-US" baseline="0" dirty="0" smtClean="0"/>
              <a:t> landfill in Linden, 4 MW, COD is Nov 2013, price is $101/MWh escalating at 1.5% per year</a:t>
            </a:r>
          </a:p>
          <a:p>
            <a:pPr marL="228600" indent="-228600">
              <a:buAutoNum type="arabicPeriod"/>
            </a:pPr>
            <a:r>
              <a:rPr lang="en-US" baseline="0" dirty="0" smtClean="0"/>
              <a:t>Keller Canyon landfill in Pittsburg, 3.8 MW (of which we get 50%), began operating Aug 2009, price is $62.50/MWh escalating at 1.5% per year</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smtClean="0"/>
              <a:t>Ox Mountain landfill in Half Moon Bay, 10 MW (of which we get 50%), began operating Apr 2009, price is $52/MWh escalating at 1.5% per year</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dirty="0" smtClean="0"/>
              <a:t>Santa Cruz landfill, </a:t>
            </a:r>
            <a:r>
              <a:rPr lang="en-US" baseline="0" dirty="0" smtClean="0"/>
              <a:t>3 MW (of which we get 50%), began operating Feb 2006, price is $54.95/MWh escalating at 1.5% per year</a:t>
            </a:r>
          </a:p>
          <a:p>
            <a:pPr marL="228600" indent="-228600">
              <a:buAutoNum type="arabicPeriod"/>
            </a:pPr>
            <a:r>
              <a:rPr lang="en-US" dirty="0" smtClean="0"/>
              <a:t>Johnson Canyon landfill in Gonzales, 1.4 MW (we get 100% of it), began operating May</a:t>
            </a:r>
            <a:r>
              <a:rPr lang="en-US" baseline="0" dirty="0" smtClean="0"/>
              <a:t> 2013, price is $109/MWh escalating at 1.5% per year</a:t>
            </a:r>
          </a:p>
          <a:p>
            <a:pPr marL="0" indent="0">
              <a:buNone/>
            </a:pPr>
            <a:r>
              <a:rPr lang="en-US" baseline="0" dirty="0" smtClean="0"/>
              <a:t>All 5 projects are with Ameresco &amp; are 20 year terms</a:t>
            </a:r>
            <a:endParaRPr lang="en-US" dirty="0" smtClean="0"/>
          </a:p>
          <a:p>
            <a:pPr marL="0" indent="0">
              <a:buNone/>
            </a:pPr>
            <a:endParaRPr lang="en-US" dirty="0"/>
          </a:p>
          <a:p>
            <a:pPr marL="0" indent="0">
              <a:buNone/>
            </a:pPr>
            <a:r>
              <a:rPr lang="en-US" u="sng" dirty="0" smtClean="0"/>
              <a:t>Small Hydro project details (blue waves), going counter-clockwise from the one furthest South:</a:t>
            </a:r>
          </a:p>
          <a:p>
            <a:pPr marL="228600" indent="-228600">
              <a:buAutoNum type="arabicPeriod"/>
            </a:pPr>
            <a:r>
              <a:rPr lang="en-US" u="none" baseline="0" dirty="0" smtClean="0"/>
              <a:t>New Spicer Meadows (near </a:t>
            </a:r>
            <a:r>
              <a:rPr lang="en-US" u="none" baseline="0" dirty="0" err="1" smtClean="0"/>
              <a:t>Murphys</a:t>
            </a:r>
            <a:r>
              <a:rPr lang="en-US" u="none" baseline="0" dirty="0" smtClean="0"/>
              <a:t>), 6 MW (of which we receive about 23%), owned/operated by NCPA</a:t>
            </a:r>
          </a:p>
          <a:p>
            <a:pPr marL="228600" indent="-228600">
              <a:buAutoNum type="arabicPeriod"/>
            </a:pPr>
            <a:r>
              <a:rPr lang="en-US" u="none" baseline="0" dirty="0" smtClean="0"/>
              <a:t>Nimbus Powerhouse (near Folsom), 15 MW, owned/operated by WAPA</a:t>
            </a:r>
          </a:p>
          <a:p>
            <a:pPr marL="228600" indent="-228600">
              <a:buAutoNum type="arabicPeriod"/>
            </a:pPr>
            <a:r>
              <a:rPr lang="en-US" u="none" baseline="0" dirty="0" smtClean="0"/>
              <a:t>Lewiston Powerhouse (near Lewiston), 0.44 MW, owned/operated by WAPA</a:t>
            </a:r>
          </a:p>
          <a:p>
            <a:pPr marL="228600" indent="-228600">
              <a:buAutoNum type="arabicPeriod"/>
            </a:pPr>
            <a:r>
              <a:rPr lang="en-US" u="none" baseline="0" dirty="0" smtClean="0"/>
              <a:t>Stampede Powerhouse (near </a:t>
            </a:r>
            <a:r>
              <a:rPr lang="en-US" u="none" baseline="0" dirty="0" err="1" smtClean="0"/>
              <a:t>Sierraville</a:t>
            </a:r>
            <a:r>
              <a:rPr lang="en-US" u="none" baseline="0" dirty="0" smtClean="0"/>
              <a:t>), 4.05 MW, owned/operated by WAPA</a:t>
            </a:r>
            <a:endParaRPr lang="en-US" u="none" dirty="0" smtClean="0"/>
          </a:p>
        </p:txBody>
      </p:sp>
      <p:sp>
        <p:nvSpPr>
          <p:cNvPr id="4" name="Slide Number Placeholder 3"/>
          <p:cNvSpPr>
            <a:spLocks noGrp="1"/>
          </p:cNvSpPr>
          <p:nvPr>
            <p:ph type="sldNum" sz="quarter" idx="10"/>
          </p:nvPr>
        </p:nvSpPr>
        <p:spPr/>
        <p:txBody>
          <a:bodyPr/>
          <a:lstStyle/>
          <a:p>
            <a:fld id="{AD8406A2-20B3-4BD4-A7BD-63D9047F418A}" type="slidenum">
              <a:rPr lang="en-US" smtClean="0"/>
              <a:pPr/>
              <a:t>8</a:t>
            </a:fld>
            <a:endParaRPr lang="en-US"/>
          </a:p>
        </p:txBody>
      </p:sp>
    </p:spTree>
    <p:extLst>
      <p:ext uri="{BB962C8B-B14F-4D97-AF65-F5344CB8AC3E}">
        <p14:creationId xmlns:p14="http://schemas.microsoft.com/office/powerpoint/2010/main" val="199454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Project details, going North to South:</a:t>
            </a:r>
          </a:p>
          <a:p>
            <a:pPr marL="228600" indent="-228600">
              <a:buAutoNum type="arabicPeriod"/>
            </a:pPr>
            <a:r>
              <a:rPr lang="en-US" dirty="0" smtClean="0"/>
              <a:t>Frontier Solar, developed by Ridgeline Energy, 20 MW, COD is 12/31/2016, price is $69/MWh flat</a:t>
            </a:r>
          </a:p>
          <a:p>
            <a:pPr marL="228600" indent="-228600">
              <a:buAutoNum type="arabicPeriod"/>
            </a:pPr>
            <a:r>
              <a:rPr lang="en-US" dirty="0" smtClean="0"/>
              <a:t>Brannon Solar, developed by Trina Solar, 20</a:t>
            </a:r>
            <a:r>
              <a:rPr lang="en-US" baseline="0" dirty="0" smtClean="0"/>
              <a:t> MW, COD is 8/1/2014, price is $77/MWh flat</a:t>
            </a:r>
          </a:p>
          <a:p>
            <a:pPr marL="228600" indent="-228600">
              <a:buAutoNum type="arabicPeriod"/>
            </a:pPr>
            <a:r>
              <a:rPr lang="en-US" baseline="0" dirty="0" smtClean="0"/>
              <a:t>Elevation Solar C, developed by Silverado Power, 40 MW, COD is 12/31/2016, price is $68.77/MWh flat</a:t>
            </a:r>
          </a:p>
          <a:p>
            <a:pPr marL="228600" indent="-228600">
              <a:buAutoNum type="arabicPeriod"/>
            </a:pPr>
            <a:r>
              <a:rPr lang="en-US" baseline="0" dirty="0" smtClean="0"/>
              <a:t>Western Antelope Blue Sky Ranch B, developed by Silverado Power, 20 MW, COD is 12/31/2016, price is $68.77/MWh flat</a:t>
            </a:r>
            <a:endParaRPr lang="en-US" dirty="0"/>
          </a:p>
        </p:txBody>
      </p:sp>
      <p:sp>
        <p:nvSpPr>
          <p:cNvPr id="4" name="Slide Number Placeholder 3"/>
          <p:cNvSpPr>
            <a:spLocks noGrp="1"/>
          </p:cNvSpPr>
          <p:nvPr>
            <p:ph type="sldNum" sz="quarter" idx="10"/>
          </p:nvPr>
        </p:nvSpPr>
        <p:spPr/>
        <p:txBody>
          <a:bodyPr/>
          <a:lstStyle/>
          <a:p>
            <a:fld id="{AD8406A2-20B3-4BD4-A7BD-63D9047F418A}" type="slidenum">
              <a:rPr lang="en-US" smtClean="0"/>
              <a:pPr/>
              <a:t>9</a:t>
            </a:fld>
            <a:endParaRPr lang="en-US"/>
          </a:p>
        </p:txBody>
      </p:sp>
    </p:spTree>
    <p:extLst>
      <p:ext uri="{BB962C8B-B14F-4D97-AF65-F5344CB8AC3E}">
        <p14:creationId xmlns:p14="http://schemas.microsoft.com/office/powerpoint/2010/main" val="256668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Premium is our estimate of the cost premium</a:t>
            </a:r>
            <a:r>
              <a:rPr lang="en-US" baseline="0" dirty="0" smtClean="0"/>
              <a:t> associated with renewable energy purchases compared to wholesale “brown” power. </a:t>
            </a:r>
          </a:p>
          <a:p>
            <a:endParaRPr lang="en-US" baseline="0" dirty="0" smtClean="0"/>
          </a:p>
          <a:p>
            <a:r>
              <a:rPr lang="en-US" baseline="0" dirty="0" smtClean="0"/>
              <a:t>To calculate the Green Premium we compare the total levelized cost of each renewable resource to the wholesale market price of nonrenewable energy at the time that the contract for the resource is executed. In order to compare the brown power and green power prices on an apples-to-apples basis, we adjust the renewable energy resource’s purchase cost for its time-of-delivery, for any transmission costs we incur to get the power transmitted to the CAISO grid, and for any system or local capacity value provided by the resource. And we compare the brown power and green power costs on a levelized basis over the length of the </a:t>
            </a:r>
            <a:r>
              <a:rPr lang="en-US" baseline="0" smtClean="0"/>
              <a:t>renewable resource’s contract term.</a:t>
            </a:r>
            <a:endParaRPr lang="en-US" dirty="0"/>
          </a:p>
        </p:txBody>
      </p:sp>
      <p:sp>
        <p:nvSpPr>
          <p:cNvPr id="4" name="Slide Number Placeholder 3"/>
          <p:cNvSpPr>
            <a:spLocks noGrp="1"/>
          </p:cNvSpPr>
          <p:nvPr>
            <p:ph type="sldNum" sz="quarter" idx="10"/>
          </p:nvPr>
        </p:nvSpPr>
        <p:spPr/>
        <p:txBody>
          <a:bodyPr/>
          <a:lstStyle/>
          <a:p>
            <a:fld id="{AD8406A2-20B3-4BD4-A7BD-63D9047F418A}" type="slidenum">
              <a:rPr lang="en-US" smtClean="0"/>
              <a:pPr/>
              <a:t>10</a:t>
            </a:fld>
            <a:endParaRPr lang="en-US"/>
          </a:p>
        </p:txBody>
      </p:sp>
    </p:spTree>
    <p:extLst>
      <p:ext uri="{BB962C8B-B14F-4D97-AF65-F5344CB8AC3E}">
        <p14:creationId xmlns:p14="http://schemas.microsoft.com/office/powerpoint/2010/main" val="166070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PRE-PROPOSAL TELECON: 10:00 A.M.</a:t>
            </a:r>
          </a:p>
          <a:p>
            <a:r>
              <a:rPr lang="en-US" sz="1200" b="1" i="0" u="none" strike="noStrike" kern="1200" baseline="0" dirty="0" smtClean="0">
                <a:solidFill>
                  <a:schemeClr val="tx1"/>
                </a:solidFill>
                <a:latin typeface="+mn-lt"/>
                <a:ea typeface="+mn-ea"/>
                <a:cs typeface="+mn-cs"/>
              </a:rPr>
              <a:t>Wednesday, September 25, 2013</a:t>
            </a:r>
          </a:p>
          <a:p>
            <a:r>
              <a:rPr lang="en-US" sz="1200" b="1" i="0" u="none" strike="noStrike" kern="1200" baseline="0" dirty="0" smtClean="0">
                <a:solidFill>
                  <a:schemeClr val="tx1"/>
                </a:solidFill>
                <a:latin typeface="+mn-lt"/>
                <a:ea typeface="+mn-ea"/>
                <a:cs typeface="+mn-cs"/>
              </a:rPr>
              <a:t>RFP SUBMITTAL DEADLINE: 3:00 P.M.</a:t>
            </a:r>
          </a:p>
          <a:p>
            <a:r>
              <a:rPr lang="en-US" sz="1200" b="1" i="0" u="none" strike="noStrike" kern="1200" baseline="0" dirty="0" smtClean="0">
                <a:solidFill>
                  <a:schemeClr val="tx1"/>
                </a:solidFill>
                <a:latin typeface="+mn-lt"/>
                <a:ea typeface="+mn-ea"/>
                <a:cs typeface="+mn-cs"/>
              </a:rPr>
              <a:t>Wednesday, October 9, 2013</a:t>
            </a:r>
          </a:p>
          <a:p>
            <a:r>
              <a:rPr lang="en-US" sz="1200" b="1" i="0" u="none" strike="noStrike" kern="1200" baseline="0" dirty="0" smtClean="0">
                <a:solidFill>
                  <a:schemeClr val="tx1"/>
                </a:solidFill>
                <a:latin typeface="+mn-lt"/>
                <a:ea typeface="+mn-ea"/>
                <a:cs typeface="+mn-cs"/>
              </a:rPr>
              <a:t>CONTRACT ADMINISTRATOR: Carolynn Bissett</a:t>
            </a:r>
          </a:p>
          <a:p>
            <a:r>
              <a:rPr lang="en-US" sz="1200" b="1" i="0" u="none" strike="noStrike" kern="1200" baseline="0" dirty="0" smtClean="0">
                <a:solidFill>
                  <a:schemeClr val="tx1"/>
                </a:solidFill>
                <a:latin typeface="+mn-lt"/>
                <a:ea typeface="+mn-ea"/>
                <a:cs typeface="+mn-cs"/>
              </a:rPr>
              <a:t>PROJECT MANAGER: Jim Stack</a:t>
            </a:r>
          </a:p>
          <a:p>
            <a:r>
              <a:rPr lang="en-US" sz="1200" b="1" i="0" u="none" strike="noStrike" kern="1200" baseline="0" dirty="0" smtClean="0">
                <a:solidFill>
                  <a:schemeClr val="tx1"/>
                </a:solidFill>
                <a:latin typeface="+mn-lt"/>
                <a:ea typeface="+mn-ea"/>
                <a:cs typeface="+mn-cs"/>
              </a:rPr>
              <a:t>CITY OF PALO ALTO</a:t>
            </a:r>
          </a:p>
          <a:p>
            <a:r>
              <a:rPr lang="en-US" sz="1200" b="1" i="0" u="none" strike="noStrike" kern="1200" baseline="0" dirty="0" smtClean="0">
                <a:solidFill>
                  <a:schemeClr val="tx1"/>
                </a:solidFill>
                <a:latin typeface="+mn-lt"/>
                <a:ea typeface="+mn-ea"/>
                <a:cs typeface="+mn-cs"/>
              </a:rPr>
              <a:t>PURCHASING/CONTRACT ADMINISTRATION</a:t>
            </a:r>
          </a:p>
          <a:p>
            <a:r>
              <a:rPr lang="en-US" sz="1200" b="1" i="0" u="none" strike="noStrike" kern="1200" baseline="0" dirty="0" smtClean="0">
                <a:solidFill>
                  <a:schemeClr val="tx1"/>
                </a:solidFill>
                <a:latin typeface="+mn-lt"/>
                <a:ea typeface="+mn-ea"/>
                <a:cs typeface="+mn-cs"/>
              </a:rPr>
              <a:t>250 HAMILTON AVENUE</a:t>
            </a:r>
          </a:p>
          <a:p>
            <a:r>
              <a:rPr lang="en-US" sz="1200" b="1" i="0" u="none" strike="noStrike" kern="1200" baseline="0" dirty="0" smtClean="0">
                <a:solidFill>
                  <a:schemeClr val="tx1"/>
                </a:solidFill>
                <a:latin typeface="+mn-lt"/>
                <a:ea typeface="+mn-ea"/>
                <a:cs typeface="+mn-cs"/>
              </a:rPr>
              <a:t>PALO ALTO, CA 94301</a:t>
            </a:r>
          </a:p>
          <a:p>
            <a:r>
              <a:rPr lang="en-US" sz="1200" b="1" i="0" u="none" strike="noStrike" kern="1200" baseline="0" dirty="0" smtClean="0">
                <a:solidFill>
                  <a:schemeClr val="tx1"/>
                </a:solidFill>
                <a:latin typeface="+mn-lt"/>
                <a:ea typeface="+mn-ea"/>
                <a:cs typeface="+mn-cs"/>
              </a:rPr>
              <a:t>(650)</a:t>
            </a:r>
            <a:endParaRPr lang="en-US" dirty="0"/>
          </a:p>
        </p:txBody>
      </p:sp>
      <p:sp>
        <p:nvSpPr>
          <p:cNvPr id="4" name="Slide Number Placeholder 3"/>
          <p:cNvSpPr>
            <a:spLocks noGrp="1"/>
          </p:cNvSpPr>
          <p:nvPr>
            <p:ph type="sldNum" sz="quarter" idx="10"/>
          </p:nvPr>
        </p:nvSpPr>
        <p:spPr/>
        <p:txBody>
          <a:bodyPr/>
          <a:lstStyle/>
          <a:p>
            <a:fld id="{AD8406A2-20B3-4BD4-A7BD-63D9047F418A}" type="slidenum">
              <a:rPr lang="en-US" smtClean="0"/>
              <a:pPr/>
              <a:t>12</a:t>
            </a:fld>
            <a:endParaRPr lang="en-US"/>
          </a:p>
        </p:txBody>
      </p:sp>
    </p:spTree>
    <p:extLst>
      <p:ext uri="{BB962C8B-B14F-4D97-AF65-F5344CB8AC3E}">
        <p14:creationId xmlns:p14="http://schemas.microsoft.com/office/powerpoint/2010/main" val="373146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D8406A2-20B3-4BD4-A7BD-63D9047F418A}"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cs typeface="Arial" pitchFamily="34" charset="0"/>
              </a:rPr>
              <a:t>Another successful renewable energy program is our PV Partners rebate program which is similar to CA Solar Initiative program in the investor owned utility areas (PG&amp;E).  </a:t>
            </a:r>
          </a:p>
          <a:p>
            <a:pPr eaLnBrk="1" hangingPunct="1"/>
            <a:r>
              <a:rPr lang="en-US" dirty="0">
                <a:cs typeface="Arial" pitchFamily="34" charset="0"/>
              </a:rPr>
              <a:t>Rebates for Net Metered PV systems</a:t>
            </a:r>
          </a:p>
          <a:p>
            <a:pPr eaLnBrk="1" hangingPunct="1"/>
            <a:r>
              <a:rPr lang="en-US" dirty="0">
                <a:cs typeface="Arial" pitchFamily="34" charset="0"/>
              </a:rPr>
              <a:t>Started 1999, and we increased funding in 2007 after the million solar roofs bill was passed. </a:t>
            </a:r>
          </a:p>
          <a:p>
            <a:pPr eaLnBrk="1" hangingPunct="1"/>
            <a:r>
              <a:rPr lang="en-US" dirty="0">
                <a:cs typeface="Arial" pitchFamily="34" charset="0"/>
              </a:rPr>
              <a:t>Our goal is 6.5 MW goal by 2017</a:t>
            </a:r>
          </a:p>
          <a:p>
            <a:pPr eaLnBrk="1" hangingPunct="1"/>
            <a:r>
              <a:rPr lang="en-US" dirty="0">
                <a:cs typeface="Arial" pitchFamily="34" charset="0"/>
              </a:rPr>
              <a:t>Current rebates:</a:t>
            </a:r>
          </a:p>
          <a:p>
            <a:pPr lvl="1" eaLnBrk="1" hangingPunct="1"/>
            <a:r>
              <a:rPr lang="en-US" dirty="0">
                <a:cs typeface="Arial" pitchFamily="34" charset="0"/>
              </a:rPr>
              <a:t>Residential: $1/watt</a:t>
            </a:r>
          </a:p>
          <a:p>
            <a:pPr lvl="1" eaLnBrk="1" hangingPunct="1"/>
            <a:r>
              <a:rPr lang="en-US" dirty="0" err="1">
                <a:cs typeface="Arial" pitchFamily="34" charset="0"/>
              </a:rPr>
              <a:t>NonRes</a:t>
            </a:r>
            <a:r>
              <a:rPr lang="en-US" dirty="0">
                <a:cs typeface="Arial" pitchFamily="34" charset="0"/>
              </a:rPr>
              <a:t>: $0.25/kWh</a:t>
            </a:r>
          </a:p>
          <a:p>
            <a:endParaRPr lang="en-US" dirty="0">
              <a:cs typeface="Arial" pitchFamily="34" charset="0"/>
            </a:endParaRPr>
          </a:p>
          <a:p>
            <a:r>
              <a:rPr lang="en-US" dirty="0">
                <a:cs typeface="Arial" pitchFamily="34" charset="0"/>
              </a:rPr>
              <a:t>State goal 3,000 MW by 2017</a:t>
            </a:r>
          </a:p>
          <a:p>
            <a:r>
              <a:rPr lang="en-US" dirty="0">
                <a:cs typeface="Arial" pitchFamily="34" charset="0"/>
              </a:rPr>
              <a:t>3.7 MW in 536 installations (93% residential)</a:t>
            </a:r>
          </a:p>
          <a:p>
            <a:r>
              <a:rPr lang="en-US" dirty="0">
                <a:cs typeface="Arial" pitchFamily="34" charset="0"/>
              </a:rPr>
              <a:t>Net Metered PV has higher ROI (avoid future electric rate increases)</a:t>
            </a:r>
          </a:p>
          <a:p>
            <a:pPr eaLnBrk="1" hangingPunct="1"/>
            <a:r>
              <a:rPr lang="en-US" dirty="0">
                <a:cs typeface="Arial" pitchFamily="34" charset="0"/>
              </a:rPr>
              <a:t>Installations don’t count toward Renew. Portfolio Standard</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AD8406A2-20B3-4BD4-A7BD-63D9047F418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93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0793861-63A9-4692-91FF-C5E3ED520C23}" type="datetimeFigureOut">
              <a:rPr lang="en-US" smtClean="0"/>
              <a:pPr>
                <a:defRPr/>
              </a:pPr>
              <a:t>9/15/2013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D53635-9043-4B26-9A76-678686B92AF8}" type="slidenum">
              <a:rPr lang="en-US"/>
              <a:pPr>
                <a:defRPr/>
              </a:pPr>
              <a:t>‹#›</a:t>
            </a:fld>
            <a:endParaRPr lang="en-US"/>
          </a:p>
        </p:txBody>
      </p:sp>
    </p:spTree>
    <p:extLst>
      <p:ext uri="{BB962C8B-B14F-4D97-AF65-F5344CB8AC3E}">
        <p14:creationId xmlns:p14="http://schemas.microsoft.com/office/powerpoint/2010/main" val="1485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90FCDAA-72F1-4E9D-8A64-4A8526E03D0B}" type="datetimeFigureOut">
              <a:rPr lang="en-US" smtClean="0"/>
              <a:pPr>
                <a:defRPr/>
              </a:pPr>
              <a:t>9/15/2013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807C43-2832-428B-938F-9127A54AA6AC}" type="slidenum">
              <a:rPr lang="en-US"/>
              <a:pPr>
                <a:defRPr/>
              </a:pPr>
              <a:t>‹#›</a:t>
            </a:fld>
            <a:endParaRPr lang="en-US"/>
          </a:p>
        </p:txBody>
      </p:sp>
    </p:spTree>
    <p:extLst>
      <p:ext uri="{BB962C8B-B14F-4D97-AF65-F5344CB8AC3E}">
        <p14:creationId xmlns:p14="http://schemas.microsoft.com/office/powerpoint/2010/main" val="330033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DFB1942-B401-42E6-AEDC-95D59E6CDEA2}" type="datetimeFigureOut">
              <a:rPr lang="en-US" smtClean="0"/>
              <a:pPr>
                <a:defRPr/>
              </a:pPr>
              <a:t>9/15/2013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2399B6-33F5-4EA2-BEC1-0ECB757550A7}" type="slidenum">
              <a:rPr lang="en-US"/>
              <a:pPr>
                <a:defRPr/>
              </a:pPr>
              <a:t>‹#›</a:t>
            </a:fld>
            <a:endParaRPr lang="en-US"/>
          </a:p>
        </p:txBody>
      </p:sp>
    </p:spTree>
    <p:extLst>
      <p:ext uri="{BB962C8B-B14F-4D97-AF65-F5344CB8AC3E}">
        <p14:creationId xmlns:p14="http://schemas.microsoft.com/office/powerpoint/2010/main" val="300768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7210E6-CE55-4646-8507-4FD6702E8BA4}" type="datetimeFigureOut">
              <a:rPr lang="en-US" smtClean="0"/>
              <a:pPr>
                <a:defRPr/>
              </a:pPr>
              <a:t>9/15/2013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C87F36-EA90-42E8-95C9-06AB0C08E505}" type="slidenum">
              <a:rPr lang="en-US"/>
              <a:pPr>
                <a:defRPr/>
              </a:pPr>
              <a:t>‹#›</a:t>
            </a:fld>
            <a:endParaRPr lang="en-US"/>
          </a:p>
        </p:txBody>
      </p:sp>
    </p:spTree>
    <p:extLst>
      <p:ext uri="{BB962C8B-B14F-4D97-AF65-F5344CB8AC3E}">
        <p14:creationId xmlns:p14="http://schemas.microsoft.com/office/powerpoint/2010/main" val="201365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3CD240-6C86-497C-8368-AD3699F65D0E}" type="datetimeFigureOut">
              <a:rPr lang="en-US" smtClean="0"/>
              <a:pPr>
                <a:defRPr/>
              </a:pPr>
              <a:t>9/15/2013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AF320-A25E-403A-90DA-52A7EB1F083D}" type="slidenum">
              <a:rPr lang="en-US"/>
              <a:pPr>
                <a:defRPr/>
              </a:pPr>
              <a:t>‹#›</a:t>
            </a:fld>
            <a:endParaRPr lang="en-US"/>
          </a:p>
        </p:txBody>
      </p:sp>
    </p:spTree>
    <p:extLst>
      <p:ext uri="{BB962C8B-B14F-4D97-AF65-F5344CB8AC3E}">
        <p14:creationId xmlns:p14="http://schemas.microsoft.com/office/powerpoint/2010/main" val="115278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A35BF8-57F2-43AB-8A6F-5001DFB59DBD}" type="datetimeFigureOut">
              <a:rPr lang="en-US" smtClean="0"/>
              <a:pPr>
                <a:defRPr/>
              </a:pPr>
              <a:t>9/15/2013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721361-AFFB-4AF2-B972-D43B959A1B88}" type="slidenum">
              <a:rPr lang="en-US"/>
              <a:pPr>
                <a:defRPr/>
              </a:pPr>
              <a:t>‹#›</a:t>
            </a:fld>
            <a:endParaRPr lang="en-US"/>
          </a:p>
        </p:txBody>
      </p:sp>
    </p:spTree>
    <p:extLst>
      <p:ext uri="{BB962C8B-B14F-4D97-AF65-F5344CB8AC3E}">
        <p14:creationId xmlns:p14="http://schemas.microsoft.com/office/powerpoint/2010/main" val="202117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D461686-CD8C-458E-B053-28B039C51544}" type="datetimeFigureOut">
              <a:rPr lang="en-US" smtClean="0"/>
              <a:pPr>
                <a:defRPr/>
              </a:pPr>
              <a:t>9/15/2013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E01771-6B21-411F-9C88-F9D1990C4823}" type="slidenum">
              <a:rPr lang="en-US"/>
              <a:pPr>
                <a:defRPr/>
              </a:pPr>
              <a:t>‹#›</a:t>
            </a:fld>
            <a:endParaRPr lang="en-US"/>
          </a:p>
        </p:txBody>
      </p:sp>
    </p:spTree>
    <p:extLst>
      <p:ext uri="{BB962C8B-B14F-4D97-AF65-F5344CB8AC3E}">
        <p14:creationId xmlns:p14="http://schemas.microsoft.com/office/powerpoint/2010/main" val="194124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CDB7F81-CD78-4B23-BAB2-BBBEC1EC4165}" type="datetimeFigureOut">
              <a:rPr lang="en-US" smtClean="0"/>
              <a:pPr>
                <a:defRPr/>
              </a:pPr>
              <a:t>9/15/2013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DE0580-E3C0-45B8-8B2C-0B9FE9E55AD3}" type="slidenum">
              <a:rPr lang="en-US"/>
              <a:pPr>
                <a:defRPr/>
              </a:pPr>
              <a:t>‹#›</a:t>
            </a:fld>
            <a:endParaRPr lang="en-US"/>
          </a:p>
        </p:txBody>
      </p:sp>
    </p:spTree>
    <p:extLst>
      <p:ext uri="{BB962C8B-B14F-4D97-AF65-F5344CB8AC3E}">
        <p14:creationId xmlns:p14="http://schemas.microsoft.com/office/powerpoint/2010/main" val="424689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12875" y="541338"/>
            <a:ext cx="7221538"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7421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875" y="541338"/>
            <a:ext cx="722153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412875" y="1935163"/>
            <a:ext cx="7221538" cy="410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15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875" y="541338"/>
            <a:ext cx="72215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12875" y="1935163"/>
            <a:ext cx="3533775"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9050" y="1935163"/>
            <a:ext cx="3535363"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2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12880" y="541343"/>
            <a:ext cx="7221538" cy="5495925"/>
          </a:xfrm>
          <a:prstGeom prst="rect">
            <a:avLst/>
          </a:prstGeom>
        </p:spPr>
        <p:txBody>
          <a:bodyPr lIns="86493" tIns="43247" rIns="86493" bIns="4324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89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75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BD7C095-7ABD-4C7D-BE0D-C62EB73CAE1B}" type="datetimeFigureOut">
              <a:rPr lang="en-US" smtClean="0"/>
              <a:pPr>
                <a:defRPr/>
              </a:pPr>
              <a:t>9/15/2013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9D71-A8A3-4CCB-9FE6-8451AF9A16B4}" type="slidenum">
              <a:rPr lang="en-US"/>
              <a:pPr>
                <a:defRPr/>
              </a:pPr>
              <a:t>‹#›</a:t>
            </a:fld>
            <a:endParaRPr lang="en-US"/>
          </a:p>
        </p:txBody>
      </p:sp>
    </p:spTree>
    <p:extLst>
      <p:ext uri="{BB962C8B-B14F-4D97-AF65-F5344CB8AC3E}">
        <p14:creationId xmlns:p14="http://schemas.microsoft.com/office/powerpoint/2010/main" val="222523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7019DC8-6EEF-4F48-8516-4C413DCB986C}" type="datetimeFigureOut">
              <a:rPr lang="en-US" smtClean="0"/>
              <a:pPr>
                <a:defRPr/>
              </a:pPr>
              <a:t>9/15/2013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03E75-D5BF-4267-8ABC-5D757EEA8553}" type="slidenum">
              <a:rPr lang="en-US"/>
              <a:pPr>
                <a:defRPr/>
              </a:pPr>
              <a:t>‹#›</a:t>
            </a:fld>
            <a:endParaRPr lang="en-US"/>
          </a:p>
        </p:txBody>
      </p:sp>
    </p:spTree>
    <p:extLst>
      <p:ext uri="{BB962C8B-B14F-4D97-AF65-F5344CB8AC3E}">
        <p14:creationId xmlns:p14="http://schemas.microsoft.com/office/powerpoint/2010/main" val="198823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D1BDE8-7184-4CB2-BDD1-7B29E81FA301}" type="datetimeFigureOut">
              <a:rPr lang="en-US" smtClean="0"/>
              <a:pPr>
                <a:defRPr/>
              </a:pPr>
              <a:t>9/15/2013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2539D-8CAA-4471-8028-2FC8855A0909}" type="slidenum">
              <a:rPr lang="en-US"/>
              <a:pPr>
                <a:defRPr/>
              </a:pPr>
              <a:t>‹#›</a:t>
            </a:fld>
            <a:endParaRPr lang="en-US"/>
          </a:p>
        </p:txBody>
      </p:sp>
    </p:spTree>
    <p:extLst>
      <p:ext uri="{BB962C8B-B14F-4D97-AF65-F5344CB8AC3E}">
        <p14:creationId xmlns:p14="http://schemas.microsoft.com/office/powerpoint/2010/main" val="1939520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45000">
              <a:srgbClr val="FFFFFF"/>
            </a:gs>
          </a:gsLst>
          <a:lin ang="27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12875" y="541338"/>
            <a:ext cx="7221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412875" y="1935163"/>
            <a:ext cx="7221538"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 name="Rectangle 9"/>
          <p:cNvSpPr>
            <a:spLocks noChangeArrowheads="1"/>
          </p:cNvSpPr>
          <p:nvPr userDrawn="1"/>
        </p:nvSpPr>
        <p:spPr bwMode="auto">
          <a:xfrm>
            <a:off x="-15875" y="0"/>
            <a:ext cx="939800" cy="6858000"/>
          </a:xfrm>
          <a:prstGeom prst="rect">
            <a:avLst/>
          </a:prstGeom>
          <a:solidFill>
            <a:srgbClr val="518F19"/>
          </a:solidFill>
          <a:ln w="9525" algn="ctr">
            <a:solidFill>
              <a:srgbClr val="518F19"/>
            </a:solidFill>
            <a:miter lim="800000"/>
            <a:headEnd/>
            <a:tailEnd/>
          </a:ln>
        </p:spPr>
        <p:txBody>
          <a:bodyPr anchor="ctr"/>
          <a:lstStyle/>
          <a:p>
            <a:pPr algn="ctr" fontAlgn="auto">
              <a:spcBef>
                <a:spcPts val="0"/>
              </a:spcBef>
              <a:spcAft>
                <a:spcPts val="0"/>
              </a:spcAft>
              <a:defRPr/>
            </a:pPr>
            <a:r>
              <a:rPr lang="en-US" dirty="0">
                <a:solidFill>
                  <a:schemeClr val="lt1"/>
                </a:solidFill>
                <a:latin typeface="+mn-lt"/>
              </a:rPr>
              <a:t> </a:t>
            </a:r>
          </a:p>
        </p:txBody>
      </p:sp>
      <p:pic>
        <p:nvPicPr>
          <p:cNvPr id="1029" name="Picture 10" descr="PA_logo_horiz_RGB.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82675" y="6035675"/>
            <a:ext cx="29654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userDrawn="1"/>
        </p:nvSpPr>
        <p:spPr>
          <a:xfrm>
            <a:off x="8008938" y="6313488"/>
            <a:ext cx="903287" cy="365125"/>
          </a:xfrm>
          <a:prstGeom prst="rect">
            <a:avLst/>
          </a:prstGeom>
        </p:spPr>
        <p:txBody>
          <a:bodyPr lIns="0" rIns="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r"/>
            <a:endParaRPr lang="en-US" sz="1200" b="1">
              <a:solidFill>
                <a:srgbClr val="898989"/>
              </a:solidFill>
              <a:latin typeface="Arial" charset="0"/>
            </a:endParaRPr>
          </a:p>
        </p:txBody>
      </p:sp>
      <p:sp>
        <p:nvSpPr>
          <p:cNvPr id="7" name="Slide Number Placeholder 5"/>
          <p:cNvSpPr txBox="1">
            <a:spLocks/>
          </p:cNvSpPr>
          <p:nvPr userDrawn="1"/>
        </p:nvSpPr>
        <p:spPr>
          <a:xfrm>
            <a:off x="7961313" y="6326188"/>
            <a:ext cx="903287" cy="273050"/>
          </a:xfrm>
          <a:prstGeom prst="rect">
            <a:avLst/>
          </a:prstGeom>
        </p:spPr>
        <p:txBody>
          <a:bodyPr lIns="0" rIns="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a:fld id="{872338B8-ACF9-40DA-A89E-2D758070F2FA}" type="slidenum">
              <a:rPr lang="en-US" sz="1400">
                <a:solidFill>
                  <a:srgbClr val="898989"/>
                </a:solidFill>
                <a:latin typeface="Arial" charset="0"/>
              </a:rPr>
              <a:pPr algn="ctr"/>
              <a:t>‹#›</a:t>
            </a:fld>
            <a:endParaRPr lang="en-US" sz="1400">
              <a:solidFill>
                <a:srgbClr val="898989"/>
              </a:solidFill>
              <a:latin typeface="Arial" charset="0"/>
            </a:endParaRPr>
          </a:p>
        </p:txBody>
      </p:sp>
    </p:spTree>
  </p:cSld>
  <p:clrMap bg1="lt1" tx1="dk1" bg2="lt2" tx2="dk2" accent1="accent1" accent2="accent2" accent3="accent3" accent4="accent4" accent5="accent5" accent6="accent6" hlink="hlink" folHlink="folHlink"/>
  <p:sldLayoutIdLst>
    <p:sldLayoutId id="2147483682" r:id="rId1"/>
    <p:sldLayoutId id="2147483706" r:id="rId2"/>
    <p:sldLayoutId id="2147483707" r:id="rId3"/>
    <p:sldLayoutId id="2147483709" r:id="rId4"/>
    <p:sldLayoutId id="2147483710" r:id="rId5"/>
  </p:sldLayoutIdLst>
  <p:hf hdr="0"/>
  <p:txStyles>
    <p:titleStyle>
      <a:lvl1pPr algn="ctr" defTabSz="457200" rtl="0" eaLnBrk="0" fontAlgn="base" hangingPunct="0">
        <a:spcBef>
          <a:spcPct val="0"/>
        </a:spcBef>
        <a:spcAft>
          <a:spcPct val="0"/>
        </a:spcAft>
        <a:defRPr sz="4200" kern="1200">
          <a:solidFill>
            <a:schemeClr val="tx1"/>
          </a:solidFill>
          <a:latin typeface="+mj-lt"/>
          <a:ea typeface="+mj-ea"/>
          <a:cs typeface="+mj-cs"/>
        </a:defRPr>
      </a:lvl1pPr>
      <a:lvl2pPr algn="ctr" defTabSz="457200" rtl="0" eaLnBrk="0" fontAlgn="base" hangingPunct="0">
        <a:spcBef>
          <a:spcPct val="0"/>
        </a:spcBef>
        <a:spcAft>
          <a:spcPct val="0"/>
        </a:spcAft>
        <a:defRPr sz="4200">
          <a:solidFill>
            <a:schemeClr val="tx1"/>
          </a:solidFill>
          <a:latin typeface="Franklin Gothic Medium" pitchFamily="34" charset="0"/>
        </a:defRPr>
      </a:lvl2pPr>
      <a:lvl3pPr algn="ctr" defTabSz="457200" rtl="0" eaLnBrk="0" fontAlgn="base" hangingPunct="0">
        <a:spcBef>
          <a:spcPct val="0"/>
        </a:spcBef>
        <a:spcAft>
          <a:spcPct val="0"/>
        </a:spcAft>
        <a:defRPr sz="4200">
          <a:solidFill>
            <a:schemeClr val="tx1"/>
          </a:solidFill>
          <a:latin typeface="Franklin Gothic Medium" pitchFamily="34" charset="0"/>
        </a:defRPr>
      </a:lvl3pPr>
      <a:lvl4pPr algn="ctr" defTabSz="457200" rtl="0" eaLnBrk="0" fontAlgn="base" hangingPunct="0">
        <a:spcBef>
          <a:spcPct val="0"/>
        </a:spcBef>
        <a:spcAft>
          <a:spcPct val="0"/>
        </a:spcAft>
        <a:defRPr sz="4200">
          <a:solidFill>
            <a:schemeClr val="tx1"/>
          </a:solidFill>
          <a:latin typeface="Franklin Gothic Medium" pitchFamily="34" charset="0"/>
        </a:defRPr>
      </a:lvl4pPr>
      <a:lvl5pPr algn="ctr" defTabSz="457200" rtl="0" eaLnBrk="0" fontAlgn="base" hangingPunct="0">
        <a:spcBef>
          <a:spcPct val="0"/>
        </a:spcBef>
        <a:spcAft>
          <a:spcPct val="0"/>
        </a:spcAft>
        <a:defRPr sz="4200">
          <a:solidFill>
            <a:schemeClr val="tx1"/>
          </a:solidFill>
          <a:latin typeface="Franklin Gothic Medium" pitchFamily="34" charset="0"/>
        </a:defRPr>
      </a:lvl5pPr>
      <a:lvl6pPr marL="457200" algn="l" defTabSz="457200" rtl="0" fontAlgn="base">
        <a:spcBef>
          <a:spcPct val="0"/>
        </a:spcBef>
        <a:spcAft>
          <a:spcPct val="0"/>
        </a:spcAft>
        <a:defRPr sz="4200">
          <a:solidFill>
            <a:schemeClr val="tx1"/>
          </a:solidFill>
          <a:latin typeface="Franklin Gothic Medium" pitchFamily="34" charset="0"/>
        </a:defRPr>
      </a:lvl6pPr>
      <a:lvl7pPr marL="914400" algn="l" defTabSz="457200" rtl="0" fontAlgn="base">
        <a:spcBef>
          <a:spcPct val="0"/>
        </a:spcBef>
        <a:spcAft>
          <a:spcPct val="0"/>
        </a:spcAft>
        <a:defRPr sz="4200">
          <a:solidFill>
            <a:schemeClr val="tx1"/>
          </a:solidFill>
          <a:latin typeface="Franklin Gothic Medium" pitchFamily="34" charset="0"/>
        </a:defRPr>
      </a:lvl7pPr>
      <a:lvl8pPr marL="1371600" algn="l" defTabSz="457200" rtl="0" fontAlgn="base">
        <a:spcBef>
          <a:spcPct val="0"/>
        </a:spcBef>
        <a:spcAft>
          <a:spcPct val="0"/>
        </a:spcAft>
        <a:defRPr sz="4200">
          <a:solidFill>
            <a:schemeClr val="tx1"/>
          </a:solidFill>
          <a:latin typeface="Franklin Gothic Medium" pitchFamily="34" charset="0"/>
        </a:defRPr>
      </a:lvl8pPr>
      <a:lvl9pPr marL="1828800" algn="l" defTabSz="457200" rtl="0" fontAlgn="base">
        <a:spcBef>
          <a:spcPct val="0"/>
        </a:spcBef>
        <a:spcAft>
          <a:spcPct val="0"/>
        </a:spcAft>
        <a:defRPr sz="4200">
          <a:solidFill>
            <a:schemeClr val="tx1"/>
          </a:solidFill>
          <a:latin typeface="Franklin Gothic Medium" pitchFamily="34" charset="0"/>
        </a:defRPr>
      </a:lvl9pPr>
    </p:titleStyle>
    <p:bodyStyle>
      <a:lvl1pPr marL="342900" indent="-342900" algn="l" defTabSz="457200" rtl="0" eaLnBrk="0" fontAlgn="base" hangingPunct="0">
        <a:spcBef>
          <a:spcPct val="20000"/>
        </a:spcBef>
        <a:spcAft>
          <a:spcPct val="0"/>
        </a:spcAft>
        <a:buFont typeface="Wingdings" pitchFamily="2" charset="2"/>
        <a:buChar char="§"/>
        <a:defRPr sz="2800" kern="1200">
          <a:solidFill>
            <a:schemeClr val="tx1"/>
          </a:solidFill>
          <a:latin typeface="Calibri"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Franklin Gothic Book" pitchFamily="34" charset="0"/>
              </a:defRPr>
            </a:lvl1pPr>
          </a:lstStyle>
          <a:p>
            <a:pPr>
              <a:defRPr/>
            </a:pPr>
            <a:fld id="{4EF59C50-C745-4A0C-916F-EBBC56D4B784}" type="datetimeFigureOut">
              <a:rPr lang="en-US" smtClean="0"/>
              <a:pPr>
                <a:defRPr/>
              </a:pPr>
              <a:t>9/15/2013</a:t>
            </a:fld>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Franklin Gothic Book" pitchFamily="34" charset="0"/>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Franklin Gothic Book" pitchFamily="34" charset="0"/>
              </a:defRPr>
            </a:lvl1pPr>
          </a:lstStyle>
          <a:p>
            <a:pPr>
              <a:defRPr/>
            </a:pPr>
            <a:fld id="{80E48503-078E-4FF3-BE13-CE19F3F119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vimeo.com/61055308"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Valerie.Fong@cityofpaloalto.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aps.google.com/maps/ms?msid=206255283403788260108.0004df84bc429faaab406&amp;msa=0&amp;ie=UTF8&amp;output=nl"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465263" y="731108"/>
            <a:ext cx="700563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hangingPunct="1"/>
            <a:r>
              <a:rPr lang="en-US" sz="4400" b="1" dirty="0" smtClean="0">
                <a:solidFill>
                  <a:srgbClr val="669900"/>
                </a:solidFill>
                <a:latin typeface="Calibri" pitchFamily="34" charset="0"/>
              </a:rPr>
              <a:t>Managing Renewables Integration</a:t>
            </a:r>
            <a:endParaRPr lang="en-US" sz="3600" b="1" dirty="0">
              <a:solidFill>
                <a:srgbClr val="669900"/>
              </a:solidFill>
              <a:latin typeface="Calibri" pitchFamily="34" charset="0"/>
            </a:endParaRPr>
          </a:p>
        </p:txBody>
      </p:sp>
      <p:sp>
        <p:nvSpPr>
          <p:cNvPr id="4100" name="Text Box 5"/>
          <p:cNvSpPr txBox="1">
            <a:spLocks noChangeArrowheads="1"/>
          </p:cNvSpPr>
          <p:nvPr/>
        </p:nvSpPr>
        <p:spPr bwMode="auto">
          <a:xfrm>
            <a:off x="4816474" y="3066128"/>
            <a:ext cx="34131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eaLnBrk="0" hangingPunct="0">
              <a:defRPr>
                <a:solidFill>
                  <a:schemeClr val="tx1"/>
                </a:solidFill>
                <a:latin typeface="Verdana" pitchFamily="34" charset="0"/>
              </a:defRPr>
            </a:lvl5pPr>
            <a:lvl6pPr eaLnBrk="0" fontAlgn="base" hangingPunct="0">
              <a:spcBef>
                <a:spcPct val="0"/>
              </a:spcBef>
              <a:spcAft>
                <a:spcPct val="0"/>
              </a:spcAft>
              <a:defRPr>
                <a:solidFill>
                  <a:schemeClr val="tx1"/>
                </a:solidFill>
                <a:latin typeface="Verdana" pitchFamily="34" charset="0"/>
              </a:defRPr>
            </a:lvl6pPr>
            <a:lvl7pPr eaLnBrk="0" fontAlgn="base" hangingPunct="0">
              <a:spcBef>
                <a:spcPct val="0"/>
              </a:spcBef>
              <a:spcAft>
                <a:spcPct val="0"/>
              </a:spcAft>
              <a:defRPr>
                <a:solidFill>
                  <a:schemeClr val="tx1"/>
                </a:solidFill>
                <a:latin typeface="Verdana" pitchFamily="34" charset="0"/>
              </a:defRPr>
            </a:lvl7pPr>
            <a:lvl8pPr eaLnBrk="0" fontAlgn="base" hangingPunct="0">
              <a:spcBef>
                <a:spcPct val="0"/>
              </a:spcBef>
              <a:spcAft>
                <a:spcPct val="0"/>
              </a:spcAft>
              <a:defRPr>
                <a:solidFill>
                  <a:schemeClr val="tx1"/>
                </a:solidFill>
                <a:latin typeface="Verdana" pitchFamily="34" charset="0"/>
              </a:defRPr>
            </a:lvl8pPr>
            <a:lvl9pPr eaLnBrk="0" fontAlgn="base" hangingPunct="0">
              <a:spcBef>
                <a:spcPct val="0"/>
              </a:spcBef>
              <a:spcAft>
                <a:spcPct val="0"/>
              </a:spcAft>
              <a:defRPr>
                <a:solidFill>
                  <a:schemeClr val="tx1"/>
                </a:solidFill>
                <a:latin typeface="Verdana" pitchFamily="34" charset="0"/>
              </a:defRPr>
            </a:lvl9pPr>
          </a:lstStyle>
          <a:p>
            <a:pPr lvl="1" algn="ctr" defTabSz="914400" eaLnBrk="1" hangingPunct="1"/>
            <a:r>
              <a:rPr lang="en-US" sz="2000" dirty="0" smtClean="0">
                <a:latin typeface="Calibri" pitchFamily="34" charset="0"/>
              </a:rPr>
              <a:t>Valerie Fong</a:t>
            </a:r>
          </a:p>
          <a:p>
            <a:pPr lvl="1" algn="ctr" defTabSz="914400" eaLnBrk="1" hangingPunct="1"/>
            <a:r>
              <a:rPr lang="en-US" sz="2000" dirty="0" smtClean="0">
                <a:latin typeface="Calibri" pitchFamily="34" charset="0"/>
              </a:rPr>
              <a:t>Utilities Director</a:t>
            </a:r>
            <a:endParaRPr lang="en-US" sz="2000" dirty="0">
              <a:latin typeface="Calibri" pitchFamily="34" charset="0"/>
            </a:endParaRPr>
          </a:p>
          <a:p>
            <a:pPr lvl="1" algn="ctr" defTabSz="914400" eaLnBrk="1" hangingPunct="1"/>
            <a:endParaRPr lang="en-US" sz="2000" dirty="0" smtClean="0">
              <a:latin typeface="Calibri" pitchFamily="34" charset="0"/>
            </a:endParaRPr>
          </a:p>
          <a:p>
            <a:pPr lvl="1" algn="ctr" defTabSz="914400" eaLnBrk="1" hangingPunct="1"/>
            <a:endParaRPr lang="en-US" sz="2000" dirty="0" smtClean="0">
              <a:latin typeface="Calibri" pitchFamily="34" charset="0"/>
            </a:endParaRPr>
          </a:p>
          <a:p>
            <a:pPr lvl="1" algn="ctr" defTabSz="914400" eaLnBrk="1" hangingPunct="1"/>
            <a:r>
              <a:rPr lang="en-US" sz="2000" dirty="0" smtClean="0">
                <a:latin typeface="Calibri" pitchFamily="34" charset="0"/>
              </a:rPr>
              <a:t>Power Association of Northern California</a:t>
            </a:r>
          </a:p>
          <a:p>
            <a:pPr lvl="1" algn="ctr" defTabSz="914400" eaLnBrk="1" hangingPunct="1"/>
            <a:r>
              <a:rPr lang="en-US" sz="2000" dirty="0" smtClean="0">
                <a:latin typeface="Calibri" pitchFamily="34" charset="0"/>
              </a:rPr>
              <a:t>September 17, 2013</a:t>
            </a:r>
            <a:endParaRPr lang="en-US" sz="2000" dirty="0">
              <a:latin typeface="Calibri" pitchFamily="34" charset="0"/>
            </a:endParaRPr>
          </a:p>
        </p:txBody>
      </p:sp>
      <p:sp>
        <p:nvSpPr>
          <p:cNvPr id="4101" name="Line 6"/>
          <p:cNvSpPr>
            <a:spLocks noChangeShapeType="1"/>
          </p:cNvSpPr>
          <p:nvPr/>
        </p:nvSpPr>
        <p:spPr bwMode="auto">
          <a:xfrm>
            <a:off x="1552575" y="2803525"/>
            <a:ext cx="652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 name="Picture 3" descr="S:\UTL\OldH\01DIRECTOR\CPAU Communications\Photos\Hi-ResPhotos -4Website &amp; Beyond\Renewable Energy\Good4CarbonNeutralVideo\MSC Solar Array-smallsize4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3021663"/>
            <a:ext cx="3544060" cy="26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44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914400" y="274638"/>
            <a:ext cx="8229600" cy="871410"/>
          </a:xfrm>
        </p:spPr>
        <p:txBody>
          <a:bodyPr/>
          <a:lstStyle/>
          <a:p>
            <a:r>
              <a:rPr lang="en-US" dirty="0" smtClean="0">
                <a:solidFill>
                  <a:srgbClr val="669900"/>
                </a:solidFill>
                <a:latin typeface="Calibri" pitchFamily="34" charset="0"/>
              </a:rPr>
              <a:t>Price and Value Factors Considered</a:t>
            </a:r>
          </a:p>
        </p:txBody>
      </p:sp>
      <p:sp>
        <p:nvSpPr>
          <p:cNvPr id="8195" name="Rectangle 3"/>
          <p:cNvSpPr>
            <a:spLocks noGrp="1"/>
          </p:cNvSpPr>
          <p:nvPr>
            <p:ph idx="1"/>
          </p:nvPr>
        </p:nvSpPr>
        <p:spPr>
          <a:xfrm>
            <a:off x="1278194" y="1316736"/>
            <a:ext cx="7561005" cy="4803648"/>
          </a:xfrm>
        </p:spPr>
        <p:txBody>
          <a:bodyPr/>
          <a:lstStyle/>
          <a:p>
            <a:r>
              <a:rPr lang="en-US" sz="2400" dirty="0" smtClean="0">
                <a:latin typeface="Calibri" pitchFamily="34" charset="0"/>
              </a:rPr>
              <a:t>Price (Green premium);</a:t>
            </a:r>
          </a:p>
          <a:p>
            <a:r>
              <a:rPr lang="en-US" sz="2400" dirty="0" smtClean="0">
                <a:latin typeface="Calibri" pitchFamily="34" charset="0"/>
              </a:rPr>
              <a:t>Project viability (stage of development, developer experience, developer financial standing);</a:t>
            </a:r>
          </a:p>
          <a:p>
            <a:r>
              <a:rPr lang="en-US" sz="2400" dirty="0" smtClean="0">
                <a:latin typeface="Calibri" pitchFamily="34" charset="0"/>
              </a:rPr>
              <a:t>Daily and seasonal shape of the energy output;</a:t>
            </a:r>
          </a:p>
          <a:p>
            <a:r>
              <a:rPr lang="en-US" sz="2400" dirty="0" smtClean="0">
                <a:latin typeface="Calibri" pitchFamily="34" charset="0"/>
              </a:rPr>
              <a:t>Which RPS resource category (“bucket”), as defined by state law, the resource fits into; </a:t>
            </a:r>
          </a:p>
          <a:p>
            <a:r>
              <a:rPr lang="en-US" sz="2400" dirty="0" smtClean="0">
                <a:latin typeface="Calibri" pitchFamily="34" charset="0"/>
              </a:rPr>
              <a:t>Capacity value of the output;</a:t>
            </a:r>
          </a:p>
          <a:p>
            <a:r>
              <a:rPr lang="en-US" sz="2400" dirty="0" smtClean="0">
                <a:latin typeface="Calibri" pitchFamily="34" charset="0"/>
              </a:rPr>
              <a:t>Interconnection cost to get the output onto the grid;</a:t>
            </a:r>
          </a:p>
          <a:p>
            <a:r>
              <a:rPr lang="en-US" sz="2400" dirty="0" smtClean="0">
                <a:latin typeface="Calibri" pitchFamily="34" charset="0"/>
              </a:rPr>
              <a:t>Location; and</a:t>
            </a:r>
          </a:p>
          <a:p>
            <a:r>
              <a:rPr lang="en-US" sz="2400" dirty="0" smtClean="0">
                <a:latin typeface="Calibri" pitchFamily="34" charset="0"/>
              </a:rPr>
              <a:t>Start date; </a:t>
            </a:r>
          </a:p>
        </p:txBody>
      </p:sp>
    </p:spTree>
    <p:extLst>
      <p:ext uri="{BB962C8B-B14F-4D97-AF65-F5344CB8AC3E}">
        <p14:creationId xmlns:p14="http://schemas.microsoft.com/office/powerpoint/2010/main" val="57135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1108075" y="245238"/>
            <a:ext cx="7813675" cy="1143000"/>
          </a:xfrm>
        </p:spPr>
        <p:txBody>
          <a:bodyPr/>
          <a:lstStyle/>
          <a:p>
            <a:r>
              <a:rPr lang="en-US" sz="3600" dirty="0" smtClean="0">
                <a:solidFill>
                  <a:srgbClr val="669900"/>
                </a:solidFill>
                <a:latin typeface="Calibri" pitchFamily="34" charset="0"/>
              </a:rPr>
              <a:t>Managing the Portfolio under Various Hydro Conditions</a:t>
            </a:r>
          </a:p>
        </p:txBody>
      </p:sp>
      <p:sp>
        <p:nvSpPr>
          <p:cNvPr id="4" name="TextBox 3"/>
          <p:cNvSpPr txBox="1"/>
          <p:nvPr/>
        </p:nvSpPr>
        <p:spPr>
          <a:xfrm>
            <a:off x="7059561" y="1508125"/>
            <a:ext cx="1811389" cy="1477963"/>
          </a:xfrm>
          <a:prstGeom prst="rect">
            <a:avLst/>
          </a:prstGeom>
          <a:noFill/>
          <a:ln w="15875">
            <a:solidFill>
              <a:schemeClr val="bg1">
                <a:lumMod val="65000"/>
              </a:schemeClr>
            </a:solidFill>
          </a:ln>
        </p:spPr>
        <p:txBody>
          <a:bodyPr wrap="square">
            <a:spAutoFit/>
          </a:bodyPr>
          <a:lstStyle/>
          <a:p>
            <a:pPr algn="ctr">
              <a:defRPr/>
            </a:pPr>
            <a:r>
              <a:rPr lang="en-US" dirty="0">
                <a:latin typeface="+mj-lt"/>
              </a:rPr>
              <a:t>Surplus power to be sold – on a forward basis or on the spot market</a:t>
            </a:r>
          </a:p>
        </p:txBody>
      </p:sp>
      <p:cxnSp>
        <p:nvCxnSpPr>
          <p:cNvPr id="7" name="Straight Arrow Connector 6"/>
          <p:cNvCxnSpPr>
            <a:stCxn id="4" idx="1"/>
          </p:cNvCxnSpPr>
          <p:nvPr/>
        </p:nvCxnSpPr>
        <p:spPr>
          <a:xfrm flipH="1" flipV="1">
            <a:off x="6523039" y="2246315"/>
            <a:ext cx="536522" cy="79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a:graphicFrameLocks noGrp="1"/>
          </p:cNvGraphicFramePr>
          <p:nvPr>
            <p:extLst>
              <p:ext uri="{D42A27DB-BD31-4B8C-83A1-F6EECF244321}">
                <p14:modId xmlns:p14="http://schemas.microsoft.com/office/powerpoint/2010/main" val="761720289"/>
              </p:ext>
            </p:extLst>
          </p:nvPr>
        </p:nvGraphicFramePr>
        <p:xfrm>
          <a:off x="1208807" y="1388238"/>
          <a:ext cx="6832674" cy="4737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53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410" r="17809"/>
          <a:stretch/>
        </p:blipFill>
        <p:spPr bwMode="auto">
          <a:xfrm>
            <a:off x="4922874" y="1519109"/>
            <a:ext cx="4146698" cy="42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5758" r="19865"/>
          <a:stretch/>
        </p:blipFill>
        <p:spPr bwMode="auto">
          <a:xfrm>
            <a:off x="968032" y="1564023"/>
            <a:ext cx="3954842" cy="417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968032" y="499728"/>
            <a:ext cx="8101540" cy="762886"/>
          </a:xfrm>
        </p:spPr>
        <p:txBody>
          <a:bodyPr/>
          <a:lstStyle/>
          <a:p>
            <a:pPr algn="ctr"/>
            <a:r>
              <a:rPr lang="en-US" b="1" dirty="0" smtClean="0">
                <a:solidFill>
                  <a:srgbClr val="669900"/>
                </a:solidFill>
                <a:latin typeface="Calibri" pitchFamily="34" charset="0"/>
                <a:cs typeface="Calibri" pitchFamily="34" charset="0"/>
              </a:rPr>
              <a:t>Palo Alto’s Resource Supply Mix</a:t>
            </a:r>
            <a:endParaRPr lang="en-US" b="1" dirty="0">
              <a:solidFill>
                <a:srgbClr val="669900"/>
              </a:solidFill>
              <a:latin typeface="Calibri" pitchFamily="34" charset="0"/>
              <a:cs typeface="Calibri" pitchFamily="34" charset="0"/>
            </a:endParaRPr>
          </a:p>
        </p:txBody>
      </p:sp>
      <p:sp>
        <p:nvSpPr>
          <p:cNvPr id="2" name="TextBox 1"/>
          <p:cNvSpPr txBox="1"/>
          <p:nvPr/>
        </p:nvSpPr>
        <p:spPr>
          <a:xfrm>
            <a:off x="4376928" y="5734937"/>
            <a:ext cx="4692644" cy="923330"/>
          </a:xfrm>
          <a:prstGeom prst="rect">
            <a:avLst/>
          </a:prstGeom>
          <a:noFill/>
        </p:spPr>
        <p:txBody>
          <a:bodyPr wrap="square" rtlCol="0">
            <a:spAutoFit/>
          </a:bodyPr>
          <a:lstStyle/>
          <a:p>
            <a:r>
              <a:rPr lang="en-US" dirty="0" smtClean="0"/>
              <a:t>In 2013 to achieve Carbon Neutrality, RECs will be purchased to cover Market Power</a:t>
            </a:r>
            <a:endParaRPr lang="en-US" dirty="0"/>
          </a:p>
        </p:txBody>
      </p:sp>
    </p:spTree>
    <p:extLst>
      <p:ext uri="{BB962C8B-B14F-4D97-AF65-F5344CB8AC3E}">
        <p14:creationId xmlns:p14="http://schemas.microsoft.com/office/powerpoint/2010/main" val="2983695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72" y="274638"/>
            <a:ext cx="8186928" cy="1143000"/>
          </a:xfrm>
        </p:spPr>
        <p:txBody>
          <a:bodyPr/>
          <a:lstStyle/>
          <a:p>
            <a:r>
              <a:rPr lang="en-US" dirty="0" smtClean="0">
                <a:solidFill>
                  <a:srgbClr val="669900"/>
                </a:solidFill>
              </a:rPr>
              <a:t>Palo Alto’s Carbon Neutral Plan</a:t>
            </a:r>
            <a:endParaRPr lang="en-US" dirty="0">
              <a:solidFill>
                <a:srgbClr val="669900"/>
              </a:solidFill>
            </a:endParaRPr>
          </a:p>
        </p:txBody>
      </p:sp>
      <p:sp>
        <p:nvSpPr>
          <p:cNvPr id="3" name="Content Placeholder 2"/>
          <p:cNvSpPr>
            <a:spLocks noGrp="1"/>
          </p:cNvSpPr>
          <p:nvPr>
            <p:ph idx="1"/>
          </p:nvPr>
        </p:nvSpPr>
        <p:spPr>
          <a:xfrm>
            <a:off x="914400" y="1158240"/>
            <a:ext cx="8229600" cy="4967923"/>
          </a:xfrm>
        </p:spPr>
        <p:txBody>
          <a:bodyPr/>
          <a:lstStyle/>
          <a:p>
            <a:r>
              <a:rPr lang="en-US" sz="2400" dirty="0" smtClean="0"/>
              <a:t>Palo Alto’s Definition:</a:t>
            </a:r>
          </a:p>
          <a:p>
            <a:pPr lvl="1"/>
            <a:r>
              <a:rPr lang="en-US" sz="2000" dirty="0" smtClean="0"/>
              <a:t>A </a:t>
            </a:r>
            <a:r>
              <a:rPr lang="en-US" sz="2000" dirty="0"/>
              <a:t>carbon neutral electric supply portfolio will demonstrate annual net zero greenhouse gas (GHG) emissions, measured at the </a:t>
            </a:r>
            <a:r>
              <a:rPr lang="en-US" sz="2000" dirty="0" err="1"/>
              <a:t>Citygate</a:t>
            </a:r>
            <a:r>
              <a:rPr lang="en-US" sz="2000" dirty="0"/>
              <a:t>, in accordance with The Climate Registry’s Electric Power Sector protocol for GHG emissions measurement and reporting. </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Maximum rate impact of 0.15 </a:t>
            </a:r>
            <a:r>
              <a:rPr lang="en-US" sz="2400" dirty="0" smtClean="0">
                <a:latin typeface="Calibri"/>
                <a:cs typeface="Calibri" pitchFamily="34" charset="0"/>
              </a:rPr>
              <a:t>₵/kWh</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Carbon Neutral starting in 2013</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Relies on efficiency, local generation, existing hydroelectric and RPS resources</a:t>
            </a:r>
          </a:p>
          <a:p>
            <a:pPr>
              <a:spcAft>
                <a:spcPts val="200"/>
              </a:spcAft>
              <a:buClrTx/>
              <a:buSzPct val="105000"/>
              <a:buFont typeface="Wingdings" pitchFamily="2" charset="2"/>
              <a:buChar char="§"/>
              <a:defRPr/>
            </a:pPr>
            <a:r>
              <a:rPr lang="en-US" sz="2400" dirty="0" smtClean="0">
                <a:latin typeface="Calibri" pitchFamily="34" charset="0"/>
                <a:cs typeface="Calibri" pitchFamily="34" charset="0"/>
              </a:rPr>
              <a:t>Un-bundled Renewable Energy Certificates (Bucket 3) used to neutralize “brown” market purchases</a:t>
            </a:r>
          </a:p>
        </p:txBody>
      </p:sp>
    </p:spTree>
    <p:extLst>
      <p:ext uri="{BB962C8B-B14F-4D97-AF65-F5344CB8AC3E}">
        <p14:creationId xmlns:p14="http://schemas.microsoft.com/office/powerpoint/2010/main" val="213897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75" y="190463"/>
            <a:ext cx="7221538" cy="742155"/>
          </a:xfrm>
        </p:spPr>
        <p:txBody>
          <a:bodyPr/>
          <a:lstStyle/>
          <a:p>
            <a:r>
              <a:rPr lang="en-US" b="1" dirty="0" smtClean="0">
                <a:solidFill>
                  <a:srgbClr val="669900"/>
                </a:solidFill>
                <a:latin typeface="Calibri" pitchFamily="34" charset="0"/>
                <a:cs typeface="Calibri" pitchFamily="34" charset="0"/>
              </a:rPr>
              <a:t>Electric Supply GHG Emissions</a:t>
            </a:r>
            <a:endParaRPr lang="en-US" b="1" dirty="0">
              <a:solidFill>
                <a:srgbClr val="669900"/>
              </a:solidFill>
              <a:latin typeface="Calibri" pitchFamily="34" charset="0"/>
              <a:cs typeface="Calibri"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89" y="861663"/>
            <a:ext cx="7137229" cy="536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83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25033" y="82550"/>
            <a:ext cx="8218967" cy="1449388"/>
          </a:xfrm>
          <a:noFill/>
        </p:spPr>
        <p:txBody>
          <a:bodyPr/>
          <a:lstStyle/>
          <a:p>
            <a:pPr algn="ctr"/>
            <a:r>
              <a:rPr lang="en-US" sz="3200" b="1" dirty="0" smtClean="0">
                <a:solidFill>
                  <a:srgbClr val="669900"/>
                </a:solidFill>
                <a:latin typeface="Calibri" pitchFamily="34" charset="0"/>
                <a:cs typeface="Calibri" pitchFamily="34" charset="0"/>
              </a:rPr>
              <a:t>Renewable Energy Supplies &amp; Green Premium</a:t>
            </a:r>
            <a:r>
              <a:rPr lang="en-US" sz="4000" b="1" dirty="0" smtClean="0">
                <a:solidFill>
                  <a:srgbClr val="669900"/>
                </a:solidFill>
                <a:latin typeface="Calibri" pitchFamily="34" charset="0"/>
                <a:cs typeface="Calibri" pitchFamily="34" charset="0"/>
              </a:rPr>
              <a:t/>
            </a:r>
            <a:br>
              <a:rPr lang="en-US" sz="4000" b="1" dirty="0" smtClean="0">
                <a:solidFill>
                  <a:srgbClr val="669900"/>
                </a:solidFill>
                <a:latin typeface="Calibri" pitchFamily="34" charset="0"/>
                <a:cs typeface="Calibri" pitchFamily="34" charset="0"/>
              </a:rPr>
            </a:br>
            <a:r>
              <a:rPr lang="en-US" sz="2400" dirty="0" smtClean="0">
                <a:latin typeface="Calibri" pitchFamily="34" charset="0"/>
                <a:cs typeface="Calibri" pitchFamily="34" charset="0"/>
              </a:rPr>
              <a:t>Carbon neutrality with a total rate impact of 0.2 ¢/kWh,</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or about $0.80/month for a home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05273346"/>
              </p:ext>
            </p:extLst>
          </p:nvPr>
        </p:nvGraphicFramePr>
        <p:xfrm>
          <a:off x="1412875" y="1625600"/>
          <a:ext cx="7208838" cy="3290529"/>
        </p:xfrm>
        <a:graphic>
          <a:graphicData uri="http://schemas.openxmlformats.org/drawingml/2006/table">
            <a:tbl>
              <a:tblPr firstRow="1" bandRow="1">
                <a:tableStyleId>{5C22544A-7EE6-4342-B048-85BDC9FD1C3A}</a:tableStyleId>
              </a:tblPr>
              <a:tblGrid>
                <a:gridCol w="2990417"/>
                <a:gridCol w="2039536"/>
                <a:gridCol w="2178885"/>
              </a:tblGrid>
              <a:tr h="778268">
                <a:tc>
                  <a:txBody>
                    <a:bodyPr/>
                    <a:lstStyle/>
                    <a:p>
                      <a:endParaRPr lang="en-US" sz="2100" dirty="0">
                        <a:latin typeface="Calibri" pitchFamily="34" charset="0"/>
                        <a:cs typeface="Calibri" pitchFamily="34" charset="0"/>
                      </a:endParaRPr>
                    </a:p>
                  </a:txBody>
                  <a:tcPr marL="91435" marR="91435" marT="45706" marB="45706" anchor="ctr">
                    <a:noFill/>
                  </a:tcPr>
                </a:tc>
                <a:tc>
                  <a:txBody>
                    <a:bodyPr/>
                    <a:lstStyle/>
                    <a:p>
                      <a:pPr algn="ctr"/>
                      <a:r>
                        <a:rPr lang="en-US" sz="2100" dirty="0" smtClean="0">
                          <a:latin typeface="Calibri" pitchFamily="34" charset="0"/>
                          <a:cs typeface="Calibri" pitchFamily="34" charset="0"/>
                        </a:rPr>
                        <a:t>Generation (GWh/</a:t>
                      </a:r>
                      <a:r>
                        <a:rPr lang="en-US" sz="2100" dirty="0" err="1" smtClean="0">
                          <a:latin typeface="Calibri" pitchFamily="34" charset="0"/>
                          <a:cs typeface="Calibri" pitchFamily="34" charset="0"/>
                        </a:rPr>
                        <a:t>yr</a:t>
                      </a:r>
                      <a:r>
                        <a:rPr lang="en-US" sz="2100" dirty="0" smtClean="0">
                          <a:latin typeface="Calibri" pitchFamily="34" charset="0"/>
                          <a:cs typeface="Calibri" pitchFamily="34" charset="0"/>
                        </a:rPr>
                        <a:t>)</a:t>
                      </a:r>
                      <a:endParaRPr lang="en-US" sz="2100" dirty="0">
                        <a:latin typeface="Calibri" pitchFamily="34" charset="0"/>
                        <a:cs typeface="Calibri" pitchFamily="34" charset="0"/>
                      </a:endParaRPr>
                    </a:p>
                  </a:txBody>
                  <a:tcPr marL="91435" marR="91435" marT="45706" marB="45706" anchor="ctr">
                    <a:solidFill>
                      <a:srgbClr val="688037"/>
                    </a:solidFill>
                  </a:tcPr>
                </a:tc>
                <a:tc>
                  <a:txBody>
                    <a:bodyPr/>
                    <a:lstStyle/>
                    <a:p>
                      <a:pPr algn="ctr"/>
                      <a:r>
                        <a:rPr lang="en-US" sz="2100" dirty="0" smtClean="0">
                          <a:latin typeface="Calibri" pitchFamily="34" charset="0"/>
                          <a:cs typeface="Calibri" pitchFamily="34" charset="0"/>
                        </a:rPr>
                        <a:t>Green Premium ($000/</a:t>
                      </a:r>
                      <a:r>
                        <a:rPr lang="en-US" sz="2100" dirty="0" err="1" smtClean="0">
                          <a:latin typeface="Calibri" pitchFamily="34" charset="0"/>
                          <a:cs typeface="Calibri" pitchFamily="34" charset="0"/>
                        </a:rPr>
                        <a:t>yr</a:t>
                      </a:r>
                      <a:r>
                        <a:rPr lang="en-US" sz="2100" dirty="0" smtClean="0">
                          <a:latin typeface="Calibri" pitchFamily="34" charset="0"/>
                          <a:cs typeface="Calibri" pitchFamily="34" charset="0"/>
                        </a:rPr>
                        <a:t>)</a:t>
                      </a:r>
                      <a:endParaRPr lang="en-US" sz="2100" dirty="0">
                        <a:latin typeface="Calibri" pitchFamily="34" charset="0"/>
                        <a:cs typeface="Calibri" pitchFamily="34" charset="0"/>
                      </a:endParaRPr>
                    </a:p>
                  </a:txBody>
                  <a:tcPr marL="91435" marR="91435" marT="45706" marB="45706" anchor="ctr">
                    <a:solidFill>
                      <a:srgbClr val="688037"/>
                    </a:solidFill>
                  </a:tcPr>
                </a:tc>
              </a:tr>
              <a:tr h="437772">
                <a:tc>
                  <a:txBody>
                    <a:bodyPr/>
                    <a:lstStyle/>
                    <a:p>
                      <a:r>
                        <a:rPr lang="en-US" sz="2100" b="0" dirty="0" smtClean="0">
                          <a:latin typeface="Calibri" pitchFamily="34" charset="0"/>
                          <a:cs typeface="Calibri" pitchFamily="34" charset="0"/>
                        </a:rPr>
                        <a:t>Operating Projects</a:t>
                      </a:r>
                      <a:endParaRPr lang="en-US" sz="2100" b="0" dirty="0">
                        <a:latin typeface="Calibri" pitchFamily="34" charset="0"/>
                        <a:cs typeface="Calibri" pitchFamily="34" charset="0"/>
                      </a:endParaRPr>
                    </a:p>
                  </a:txBody>
                  <a:tcPr marL="91435" marR="91435" marT="45706" marB="45706" anchor="ctr">
                    <a:solidFill>
                      <a:srgbClr val="DDDDDD"/>
                    </a:solidFill>
                  </a:tcPr>
                </a:tc>
                <a:tc>
                  <a:txBody>
                    <a:bodyPr/>
                    <a:lstStyle/>
                    <a:p>
                      <a:pPr algn="ctr"/>
                      <a:r>
                        <a:rPr lang="en-US" sz="2100" dirty="0" smtClean="0">
                          <a:latin typeface="Calibri" pitchFamily="34" charset="0"/>
                          <a:cs typeface="Calibri" pitchFamily="34" charset="0"/>
                        </a:rPr>
                        <a:t>209</a:t>
                      </a:r>
                    </a:p>
                  </a:txBody>
                  <a:tcPr marL="91435" marR="91435" marT="45706" marB="45706" anchor="ctr">
                    <a:solidFill>
                      <a:srgbClr val="DDDDDD"/>
                    </a:solidFill>
                  </a:tcPr>
                </a:tc>
                <a:tc>
                  <a:txBody>
                    <a:bodyPr/>
                    <a:lstStyle/>
                    <a:p>
                      <a:pPr algn="ctr"/>
                      <a:r>
                        <a:rPr lang="en-US" sz="2100" dirty="0" smtClean="0">
                          <a:latin typeface="Calibri" pitchFamily="34" charset="0"/>
                          <a:cs typeface="Calibri" pitchFamily="34" charset="0"/>
                        </a:rPr>
                        <a:t>(293)</a:t>
                      </a:r>
                      <a:endParaRPr lang="en-US" sz="2100" dirty="0">
                        <a:latin typeface="Calibri" pitchFamily="34" charset="0"/>
                        <a:cs typeface="Calibri" pitchFamily="34" charset="0"/>
                      </a:endParaRPr>
                    </a:p>
                  </a:txBody>
                  <a:tcPr marL="91435" marR="91435" marT="45706" marB="45706" anchor="ctr">
                    <a:solidFill>
                      <a:srgbClr val="DDDDDD"/>
                    </a:solidFill>
                  </a:tcPr>
                </a:tc>
              </a:tr>
              <a:tr h="778268">
                <a:tc>
                  <a:txBody>
                    <a:bodyPr/>
                    <a:lstStyle/>
                    <a:p>
                      <a:r>
                        <a:rPr lang="en-US" sz="2100" b="0" dirty="0" smtClean="0">
                          <a:latin typeface="Calibri" pitchFamily="34" charset="0"/>
                          <a:cs typeface="Calibri" pitchFamily="34" charset="0"/>
                        </a:rPr>
                        <a:t>Committed, Not Yet Operating Projects</a:t>
                      </a:r>
                      <a:endParaRPr lang="en-US" sz="2100" b="0" dirty="0">
                        <a:latin typeface="Calibri" pitchFamily="34" charset="0"/>
                        <a:cs typeface="Calibri" pitchFamily="34" charset="0"/>
                      </a:endParaRPr>
                    </a:p>
                  </a:txBody>
                  <a:tcPr marL="91435" marR="91435" marT="45706" marB="45706" anchor="ctr">
                    <a:solidFill>
                      <a:srgbClr val="DDDDDD"/>
                    </a:solidFill>
                  </a:tcPr>
                </a:tc>
                <a:tc>
                  <a:txBody>
                    <a:bodyPr/>
                    <a:lstStyle/>
                    <a:p>
                      <a:pPr algn="ctr"/>
                      <a:r>
                        <a:rPr lang="en-US" sz="2100" dirty="0" smtClean="0">
                          <a:latin typeface="Calibri" pitchFamily="34" charset="0"/>
                          <a:cs typeface="Calibri" pitchFamily="34" charset="0"/>
                        </a:rPr>
                        <a:t>264</a:t>
                      </a:r>
                      <a:endParaRPr lang="en-US" sz="2100" dirty="0">
                        <a:latin typeface="Calibri" pitchFamily="34" charset="0"/>
                        <a:cs typeface="Calibri" pitchFamily="34" charset="0"/>
                      </a:endParaRPr>
                    </a:p>
                  </a:txBody>
                  <a:tcPr marL="91435" marR="91435" marT="45706" marB="45706" anchor="ctr">
                    <a:solidFill>
                      <a:srgbClr val="DDDDDD"/>
                    </a:solidFill>
                  </a:tcPr>
                </a:tc>
                <a:tc>
                  <a:txBody>
                    <a:bodyPr/>
                    <a:lstStyle/>
                    <a:p>
                      <a:pPr algn="ctr"/>
                      <a:r>
                        <a:rPr lang="en-US" sz="2100" dirty="0" smtClean="0">
                          <a:latin typeface="Calibri" pitchFamily="34" charset="0"/>
                          <a:cs typeface="Calibri" pitchFamily="34" charset="0"/>
                        </a:rPr>
                        <a:t>2,248</a:t>
                      </a:r>
                      <a:endParaRPr lang="en-US" sz="2100" dirty="0">
                        <a:latin typeface="Calibri" pitchFamily="34" charset="0"/>
                        <a:cs typeface="Calibri" pitchFamily="34" charset="0"/>
                      </a:endParaRPr>
                    </a:p>
                  </a:txBody>
                  <a:tcPr marL="91435" marR="91435" marT="45706" marB="45706" anchor="ctr">
                    <a:solidFill>
                      <a:srgbClr val="DDDDDD"/>
                    </a:solidFill>
                  </a:tcPr>
                </a:tc>
              </a:tr>
              <a:tr h="778268">
                <a:tc>
                  <a:txBody>
                    <a:bodyPr/>
                    <a:lstStyle/>
                    <a:p>
                      <a:r>
                        <a:rPr lang="en-US" sz="2100" b="0" dirty="0" smtClean="0">
                          <a:latin typeface="Calibri" pitchFamily="34" charset="0"/>
                          <a:cs typeface="Calibri" pitchFamily="34" charset="0"/>
                        </a:rPr>
                        <a:t>Total Committed RPS Resources  in 2017</a:t>
                      </a:r>
                      <a:endParaRPr lang="en-US" sz="2100" b="0" dirty="0">
                        <a:latin typeface="Calibri" pitchFamily="34" charset="0"/>
                        <a:cs typeface="Calibri" pitchFamily="34" charset="0"/>
                      </a:endParaRPr>
                    </a:p>
                  </a:txBody>
                  <a:tcPr marL="91435" marR="91435" marT="45706" marB="45706" anchor="ctr">
                    <a:solidFill>
                      <a:schemeClr val="bg1">
                        <a:lumMod val="65000"/>
                      </a:schemeClr>
                    </a:solidFill>
                  </a:tcPr>
                </a:tc>
                <a:tc>
                  <a:txBody>
                    <a:bodyPr/>
                    <a:lstStyle/>
                    <a:p>
                      <a:pPr algn="ctr"/>
                      <a:r>
                        <a:rPr lang="en-US" sz="2100" dirty="0" smtClean="0">
                          <a:latin typeface="Calibri" pitchFamily="34" charset="0"/>
                          <a:cs typeface="Calibri" pitchFamily="34" charset="0"/>
                        </a:rPr>
                        <a:t>473</a:t>
                      </a:r>
                    </a:p>
                    <a:p>
                      <a:pPr algn="ctr"/>
                      <a:r>
                        <a:rPr lang="en-US" sz="2100" dirty="0" smtClean="0">
                          <a:latin typeface="Calibri" pitchFamily="34" charset="0"/>
                          <a:cs typeface="Calibri" pitchFamily="34" charset="0"/>
                        </a:rPr>
                        <a:t>or 49% RPS</a:t>
                      </a:r>
                      <a:endParaRPr lang="en-US" sz="2100" dirty="0">
                        <a:latin typeface="Calibri" pitchFamily="34" charset="0"/>
                        <a:cs typeface="Calibri" pitchFamily="34" charset="0"/>
                      </a:endParaRPr>
                    </a:p>
                  </a:txBody>
                  <a:tcPr marL="91435" marR="91435" marT="45706" marB="45706" anchor="ctr">
                    <a:solidFill>
                      <a:schemeClr val="bg1">
                        <a:lumMod val="65000"/>
                      </a:schemeClr>
                    </a:solidFill>
                  </a:tcPr>
                </a:tc>
                <a:tc>
                  <a:txBody>
                    <a:bodyPr/>
                    <a:lstStyle/>
                    <a:p>
                      <a:pPr algn="ctr"/>
                      <a:r>
                        <a:rPr lang="en-US" sz="2100" dirty="0" smtClean="0">
                          <a:latin typeface="Calibri" pitchFamily="34" charset="0"/>
                          <a:cs typeface="Calibri" pitchFamily="34" charset="0"/>
                        </a:rPr>
                        <a:t>1,956 </a:t>
                      </a:r>
                    </a:p>
                    <a:p>
                      <a:pPr algn="ctr"/>
                      <a:r>
                        <a:rPr lang="en-US" sz="2100" dirty="0" smtClean="0">
                          <a:latin typeface="Calibri" pitchFamily="34" charset="0"/>
                          <a:cs typeface="Calibri" pitchFamily="34" charset="0"/>
                        </a:rPr>
                        <a:t>or 0.20 ¢/kWh</a:t>
                      </a:r>
                      <a:endParaRPr lang="en-US" sz="2100" dirty="0">
                        <a:latin typeface="Calibri" pitchFamily="34" charset="0"/>
                        <a:cs typeface="Calibri" pitchFamily="34" charset="0"/>
                      </a:endParaRPr>
                    </a:p>
                  </a:txBody>
                  <a:tcPr marL="91435" marR="91435" marT="45706" marB="45706" anchor="ctr">
                    <a:solidFill>
                      <a:schemeClr val="bg1">
                        <a:lumMod val="65000"/>
                      </a:schemeClr>
                    </a:solidFill>
                  </a:tcPr>
                </a:tc>
              </a:tr>
              <a:tr h="517953">
                <a:tc gridSpan="2">
                  <a:txBody>
                    <a:bodyPr/>
                    <a:lstStyle/>
                    <a:p>
                      <a:r>
                        <a:rPr lang="en-US" sz="2100" b="0" dirty="0" smtClean="0">
                          <a:latin typeface="Calibri" pitchFamily="34" charset="0"/>
                          <a:cs typeface="Calibri" pitchFamily="34" charset="0"/>
                        </a:rPr>
                        <a:t>Median Residential Bill Impact ($/year)</a:t>
                      </a:r>
                      <a:endParaRPr lang="en-US" sz="2100" b="0" dirty="0">
                        <a:latin typeface="Calibri" pitchFamily="34" charset="0"/>
                        <a:cs typeface="Calibri" pitchFamily="34" charset="0"/>
                      </a:endParaRPr>
                    </a:p>
                  </a:txBody>
                  <a:tcPr marL="91435" marR="91435" marT="45706" marB="45706" anchor="ctr">
                    <a:solidFill>
                      <a:schemeClr val="bg1">
                        <a:lumMod val="65000"/>
                      </a:schemeClr>
                    </a:solidFill>
                  </a:tcPr>
                </a:tc>
                <a:tc hMerge="1">
                  <a:txBody>
                    <a:bodyPr/>
                    <a:lstStyle/>
                    <a:p>
                      <a:pPr algn="ctr"/>
                      <a:endParaRPr lang="en-US" sz="2100" dirty="0">
                        <a:latin typeface="Calibri" pitchFamily="34" charset="0"/>
                        <a:cs typeface="Calibri" pitchFamily="34" charset="0"/>
                      </a:endParaRPr>
                    </a:p>
                  </a:txBody>
                  <a:tcPr marL="91435" marR="91435" marT="45706" marB="45706" anchor="ctr">
                    <a:solidFill>
                      <a:schemeClr val="bg1">
                        <a:lumMod val="65000"/>
                      </a:schemeClr>
                    </a:solidFill>
                  </a:tcPr>
                </a:tc>
                <a:tc>
                  <a:txBody>
                    <a:bodyPr/>
                    <a:lstStyle/>
                    <a:p>
                      <a:pPr algn="ctr"/>
                      <a:r>
                        <a:rPr lang="en-US" sz="2100" dirty="0" smtClean="0">
                          <a:latin typeface="Calibri" pitchFamily="34" charset="0"/>
                          <a:cs typeface="Calibri" pitchFamily="34" charset="0"/>
                        </a:rPr>
                        <a:t>$9.77</a:t>
                      </a:r>
                      <a:endParaRPr lang="en-US" sz="2100" dirty="0">
                        <a:latin typeface="Calibri" pitchFamily="34" charset="0"/>
                        <a:cs typeface="Calibri" pitchFamily="34" charset="0"/>
                      </a:endParaRPr>
                    </a:p>
                  </a:txBody>
                  <a:tcPr marL="91435" marR="91435" marT="45706" marB="45706" anchor="ctr">
                    <a:solidFill>
                      <a:schemeClr val="bg1">
                        <a:lumMod val="65000"/>
                      </a:schemeClr>
                    </a:solidFill>
                  </a:tcPr>
                </a:tc>
              </a:tr>
            </a:tbl>
          </a:graphicData>
        </a:graphic>
      </p:graphicFrame>
      <p:sp>
        <p:nvSpPr>
          <p:cNvPr id="8" name="Oval 7"/>
          <p:cNvSpPr/>
          <p:nvPr/>
        </p:nvSpPr>
        <p:spPr>
          <a:xfrm>
            <a:off x="6673849" y="3981329"/>
            <a:ext cx="1698625" cy="4095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76902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75" y="251558"/>
            <a:ext cx="7221538" cy="1143000"/>
          </a:xfrm>
        </p:spPr>
        <p:txBody>
          <a:bodyPr/>
          <a:lstStyle/>
          <a:p>
            <a:r>
              <a:rPr lang="en-US" sz="4400" b="1" dirty="0" smtClean="0">
                <a:latin typeface="Calibri" pitchFamily="34" charset="0"/>
                <a:ea typeface="Verdana" pitchFamily="34" charset="0"/>
                <a:cs typeface="Calibri" pitchFamily="34" charset="0"/>
              </a:rPr>
              <a:t>Palo </a:t>
            </a:r>
            <a:r>
              <a:rPr lang="en-US" sz="4400" b="1" dirty="0" err="1" smtClean="0">
                <a:latin typeface="Calibri" pitchFamily="34" charset="0"/>
                <a:ea typeface="Verdana" pitchFamily="34" charset="0"/>
                <a:cs typeface="Calibri" pitchFamily="34" charset="0"/>
              </a:rPr>
              <a:t>Alto</a:t>
            </a:r>
            <a:r>
              <a:rPr lang="en-US" sz="4400" b="1" dirty="0" err="1" smtClean="0">
                <a:solidFill>
                  <a:srgbClr val="669900"/>
                </a:solidFill>
                <a:latin typeface="Calibri" pitchFamily="34" charset="0"/>
                <a:ea typeface="Verdana" pitchFamily="34" charset="0"/>
                <a:cs typeface="Calibri" pitchFamily="34" charset="0"/>
              </a:rPr>
              <a:t>Green</a:t>
            </a:r>
            <a:endParaRPr lang="en-US" sz="4400" dirty="0">
              <a:latin typeface="Calibri" pitchFamily="34" charset="0"/>
              <a:cs typeface="Calibri" pitchFamily="34" charset="0"/>
            </a:endParaRPr>
          </a:p>
        </p:txBody>
      </p:sp>
      <p:sp>
        <p:nvSpPr>
          <p:cNvPr id="5" name="TextBox 4"/>
          <p:cNvSpPr txBox="1"/>
          <p:nvPr/>
        </p:nvSpPr>
        <p:spPr>
          <a:xfrm>
            <a:off x="1084538" y="1394558"/>
            <a:ext cx="7665424" cy="4462760"/>
          </a:xfrm>
          <a:prstGeom prst="rect">
            <a:avLst/>
          </a:prstGeom>
          <a:noFill/>
        </p:spPr>
        <p:txBody>
          <a:bodyPr wrap="square" rtlCol="0">
            <a:spAutoFit/>
          </a:bodyPr>
          <a:lstStyle/>
          <a:p>
            <a:pPr marL="342900" indent="-342900">
              <a:spcAft>
                <a:spcPts val="1200"/>
              </a:spcAft>
              <a:buFont typeface="Wingdings" pitchFamily="2" charset="2"/>
              <a:buChar char="§"/>
            </a:pPr>
            <a:r>
              <a:rPr lang="en-US" sz="2400" dirty="0" smtClean="0">
                <a:latin typeface="Calibri" pitchFamily="34" charset="0"/>
                <a:cs typeface="Calibri" pitchFamily="34" charset="0"/>
              </a:rPr>
              <a:t>Voluntary renewable energy program, started in 2003</a:t>
            </a:r>
          </a:p>
          <a:p>
            <a:pPr marL="342900" indent="-342900">
              <a:spcAft>
                <a:spcPts val="1200"/>
              </a:spcAft>
              <a:buFont typeface="Wingdings" pitchFamily="2" charset="2"/>
              <a:buChar char="§"/>
            </a:pPr>
            <a:r>
              <a:rPr lang="en-US" sz="2400" dirty="0" smtClean="0">
                <a:latin typeface="Calibri" pitchFamily="34" charset="0"/>
                <a:cs typeface="Calibri" pitchFamily="34" charset="0"/>
              </a:rPr>
              <a:t>&gt;21% of customers are on </a:t>
            </a:r>
            <a:r>
              <a:rPr lang="en-US" sz="2400" dirty="0" err="1" smtClean="0">
                <a:latin typeface="Calibri" pitchFamily="34" charset="0"/>
                <a:cs typeface="Calibri" pitchFamily="34" charset="0"/>
              </a:rPr>
              <a:t>PaloAlto</a:t>
            </a:r>
            <a:r>
              <a:rPr lang="en-US" sz="2400" b="1" dirty="0" err="1" smtClean="0">
                <a:solidFill>
                  <a:srgbClr val="669900"/>
                </a:solidFill>
                <a:latin typeface="Calibri" pitchFamily="34" charset="0"/>
                <a:cs typeface="Calibri" pitchFamily="34" charset="0"/>
              </a:rPr>
              <a:t>Green</a:t>
            </a:r>
            <a:endParaRPr lang="en-US" sz="2400" b="1" dirty="0" smtClean="0">
              <a:solidFill>
                <a:srgbClr val="669900"/>
              </a:solidFill>
              <a:latin typeface="Calibri" pitchFamily="34" charset="0"/>
              <a:cs typeface="Calibri" pitchFamily="34" charset="0"/>
            </a:endParaRPr>
          </a:p>
          <a:p>
            <a:pPr marL="342900" indent="-342900">
              <a:spcAft>
                <a:spcPts val="1200"/>
              </a:spcAft>
              <a:buFont typeface="Wingdings" pitchFamily="2" charset="2"/>
              <a:buChar char="§"/>
            </a:pPr>
            <a:r>
              <a:rPr lang="en-US" sz="2400" dirty="0" smtClean="0">
                <a:latin typeface="Calibri" pitchFamily="34" charset="0"/>
                <a:cs typeface="Calibri" pitchFamily="34" charset="0"/>
              </a:rPr>
              <a:t>Ranked #1 in US for last 5 years</a:t>
            </a:r>
          </a:p>
          <a:p>
            <a:pPr marL="342900" indent="-342900">
              <a:spcAft>
                <a:spcPts val="0"/>
              </a:spcAft>
              <a:buFont typeface="Wingdings" pitchFamily="2" charset="2"/>
              <a:buChar char="§"/>
            </a:pPr>
            <a:r>
              <a:rPr lang="en-US" sz="2400" dirty="0">
                <a:latin typeface="Calibri" pitchFamily="34" charset="0"/>
                <a:cs typeface="Calibri" pitchFamily="34" charset="0"/>
              </a:rPr>
              <a:t>Sourced with Renewable Energy Credits</a:t>
            </a:r>
          </a:p>
          <a:p>
            <a:pPr marL="800100" lvl="1" indent="-342900">
              <a:spcAft>
                <a:spcPts val="1200"/>
              </a:spcAft>
              <a:buFont typeface="Wingdings" pitchFamily="2" charset="2"/>
              <a:buChar char="§"/>
            </a:pPr>
            <a:r>
              <a:rPr lang="en-US" sz="2000" dirty="0">
                <a:latin typeface="Calibri" pitchFamily="34" charset="0"/>
                <a:cs typeface="Calibri" pitchFamily="34" charset="0"/>
              </a:rPr>
              <a:t>For calendar year 2013 only California Solar RECs</a:t>
            </a:r>
          </a:p>
          <a:p>
            <a:pPr marL="342900" indent="-342900">
              <a:spcAft>
                <a:spcPts val="0"/>
              </a:spcAft>
              <a:buFont typeface="Wingdings" pitchFamily="2" charset="2"/>
              <a:buChar char="§"/>
            </a:pPr>
            <a:r>
              <a:rPr lang="en-US" sz="2400" dirty="0" smtClean="0">
                <a:latin typeface="Calibri" pitchFamily="34" charset="0"/>
                <a:cs typeface="Calibri" pitchFamily="34" charset="0"/>
              </a:rPr>
              <a:t>In the process of being redesigned given increasing RPS and Carbon Neutral Plan</a:t>
            </a:r>
          </a:p>
          <a:p>
            <a:pPr marL="800100" lvl="1" indent="-342900">
              <a:spcAft>
                <a:spcPts val="0"/>
              </a:spcAft>
              <a:buFont typeface="Wingdings" pitchFamily="2" charset="2"/>
              <a:buChar char="§"/>
            </a:pPr>
            <a:r>
              <a:rPr lang="en-US" sz="2000" dirty="0" smtClean="0">
                <a:latin typeface="Calibri" pitchFamily="34" charset="0"/>
                <a:cs typeface="Calibri" pitchFamily="34" charset="0"/>
              </a:rPr>
              <a:t>Continue to allow customers to buy blocks of renewable resources</a:t>
            </a:r>
          </a:p>
          <a:p>
            <a:pPr marL="800100" lvl="1" indent="-342900">
              <a:spcAft>
                <a:spcPts val="0"/>
              </a:spcAft>
              <a:buFont typeface="Wingdings" pitchFamily="2" charset="2"/>
              <a:buChar char="§"/>
            </a:pPr>
            <a:r>
              <a:rPr lang="en-US" sz="2000" dirty="0" smtClean="0">
                <a:latin typeface="Calibri" pitchFamily="34" charset="0"/>
                <a:cs typeface="Calibri" pitchFamily="34" charset="0"/>
              </a:rPr>
              <a:t>Green Gas via environmental offsets</a:t>
            </a:r>
          </a:p>
          <a:p>
            <a:pPr marL="800100" lvl="1" indent="-342900">
              <a:spcAft>
                <a:spcPts val="0"/>
              </a:spcAft>
              <a:buFont typeface="Wingdings" pitchFamily="2" charset="2"/>
              <a:buChar char="§"/>
            </a:pPr>
            <a:r>
              <a:rPr lang="en-US" sz="2000" dirty="0" smtClean="0">
                <a:latin typeface="Calibri" pitchFamily="34" charset="0"/>
                <a:cs typeface="Calibri" pitchFamily="34" charset="0"/>
              </a:rPr>
              <a:t>Community solar programs</a:t>
            </a:r>
            <a:endParaRPr lang="en-US" dirty="0">
              <a:latin typeface="Calibri" pitchFamily="34" charset="0"/>
              <a:cs typeface="Calibri" pitchFamily="34" charset="0"/>
            </a:endParaRPr>
          </a:p>
        </p:txBody>
      </p:sp>
      <p:pic>
        <p:nvPicPr>
          <p:cNvPr id="6" name="Picture 2" descr="S:\UTL\OldH\01DIRECTOR\CPAU Communications\Photos\Hi-ResPhotos -4Website &amp; Beyond\Renewable Energy\Good4CarbonNeutralVideo\Palo Alto GREEN 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78" t="22033" r="7316"/>
          <a:stretch/>
        </p:blipFill>
        <p:spPr bwMode="auto">
          <a:xfrm>
            <a:off x="7263417" y="381334"/>
            <a:ext cx="1605516" cy="101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5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75" y="241087"/>
            <a:ext cx="7221538" cy="1143000"/>
          </a:xfrm>
        </p:spPr>
        <p:txBody>
          <a:bodyPr/>
          <a:lstStyle/>
          <a:p>
            <a:r>
              <a:rPr lang="en-US" sz="4400" b="1" dirty="0" smtClean="0">
                <a:solidFill>
                  <a:srgbClr val="669900"/>
                </a:solidFill>
                <a:latin typeface="Calibri" pitchFamily="34" charset="0"/>
                <a:ea typeface="Verdana" pitchFamily="34" charset="0"/>
                <a:cs typeface="Calibri" pitchFamily="34" charset="0"/>
              </a:rPr>
              <a:t>PV Partners Program</a:t>
            </a:r>
            <a:endParaRPr lang="en-US" sz="4400" dirty="0">
              <a:latin typeface="Calibri" pitchFamily="34" charset="0"/>
              <a:cs typeface="Calibri" pitchFamily="34" charset="0"/>
            </a:endParaRPr>
          </a:p>
        </p:txBody>
      </p:sp>
      <p:sp>
        <p:nvSpPr>
          <p:cNvPr id="3" name="Content Placeholder 2"/>
          <p:cNvSpPr>
            <a:spLocks noGrp="1"/>
          </p:cNvSpPr>
          <p:nvPr>
            <p:ph idx="1"/>
          </p:nvPr>
        </p:nvSpPr>
        <p:spPr>
          <a:xfrm>
            <a:off x="1006136" y="1722266"/>
            <a:ext cx="3353210" cy="4162567"/>
          </a:xfrm>
        </p:spPr>
        <p:txBody>
          <a:bodyPr/>
          <a:lstStyle/>
          <a:p>
            <a:pPr eaLnBrk="1" hangingPunct="1"/>
            <a:r>
              <a:rPr lang="en-US" sz="2400" dirty="0" smtClean="0">
                <a:cs typeface="Calibri" pitchFamily="34" charset="0"/>
              </a:rPr>
              <a:t>Rebates for Net Metered PV systems</a:t>
            </a:r>
          </a:p>
          <a:p>
            <a:pPr eaLnBrk="1" hangingPunct="1"/>
            <a:r>
              <a:rPr lang="en-US" sz="2400" dirty="0" smtClean="0">
                <a:cs typeface="Calibri" pitchFamily="34" charset="0"/>
              </a:rPr>
              <a:t>Started 1999</a:t>
            </a:r>
          </a:p>
          <a:p>
            <a:pPr eaLnBrk="1" hangingPunct="1"/>
            <a:r>
              <a:rPr lang="en-US" sz="2400" dirty="0" smtClean="0">
                <a:cs typeface="Calibri" pitchFamily="34" charset="0"/>
              </a:rPr>
              <a:t>Increased funding in 2007 (SB1)</a:t>
            </a:r>
          </a:p>
          <a:p>
            <a:pPr eaLnBrk="1" hangingPunct="1"/>
            <a:r>
              <a:rPr lang="en-US" sz="2400" dirty="0" smtClean="0">
                <a:cs typeface="Calibri" pitchFamily="34" charset="0"/>
              </a:rPr>
              <a:t>6.5 MW goal by 2017</a:t>
            </a:r>
          </a:p>
          <a:p>
            <a:pPr eaLnBrk="1" hangingPunct="1"/>
            <a:r>
              <a:rPr lang="en-US" sz="2400" dirty="0" smtClean="0">
                <a:cs typeface="Calibri" pitchFamily="34" charset="0"/>
              </a:rPr>
              <a:t>Current rebates:</a:t>
            </a:r>
          </a:p>
          <a:p>
            <a:pPr lvl="1" eaLnBrk="1" hangingPunct="1"/>
            <a:r>
              <a:rPr lang="en-US" sz="2000" dirty="0" smtClean="0">
                <a:cs typeface="Calibri" pitchFamily="34" charset="0"/>
              </a:rPr>
              <a:t>Residential: $1/watt</a:t>
            </a:r>
          </a:p>
          <a:p>
            <a:pPr lvl="1" eaLnBrk="1" hangingPunct="1"/>
            <a:r>
              <a:rPr lang="en-US" sz="2000" dirty="0" smtClean="0">
                <a:cs typeface="Calibri" pitchFamily="34" charset="0"/>
              </a:rPr>
              <a:t>Non-Res</a:t>
            </a:r>
            <a:r>
              <a:rPr lang="en-US" sz="2000" dirty="0">
                <a:cs typeface="Calibri" pitchFamily="34" charset="0"/>
              </a:rPr>
              <a:t>: $</a:t>
            </a:r>
            <a:r>
              <a:rPr lang="en-US" sz="2000" dirty="0" smtClean="0">
                <a:cs typeface="Calibri" pitchFamily="34" charset="0"/>
              </a:rPr>
              <a:t>0.25/kWh paid over 5 years</a:t>
            </a:r>
            <a:endParaRPr lang="en-US" sz="2000" dirty="0">
              <a:cs typeface="Calibri" pitchFamily="34" charset="0"/>
            </a:endParaRPr>
          </a:p>
          <a:p>
            <a:endParaRPr lang="en-US" dirty="0">
              <a:cs typeface="Calibri"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254044737"/>
              </p:ext>
            </p:extLst>
          </p:nvPr>
        </p:nvGraphicFramePr>
        <p:xfrm>
          <a:off x="4253023" y="1499192"/>
          <a:ext cx="4784651" cy="4778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2690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p:cNvSpPr>
          <p:nvPr>
            <p:ph type="title"/>
          </p:nvPr>
        </p:nvSpPr>
        <p:spPr>
          <a:xfrm>
            <a:off x="1412875" y="232994"/>
            <a:ext cx="7221538" cy="1143000"/>
          </a:xfrm>
        </p:spPr>
        <p:txBody>
          <a:bodyPr/>
          <a:lstStyle/>
          <a:p>
            <a:pPr eaLnBrk="1" hangingPunct="1"/>
            <a:r>
              <a:rPr lang="en-US" sz="4400" b="1" dirty="0">
                <a:solidFill>
                  <a:srgbClr val="669900"/>
                </a:solidFill>
                <a:cs typeface="Calibri" pitchFamily="34" charset="0"/>
              </a:rPr>
              <a:t>C</a:t>
            </a:r>
            <a:r>
              <a:rPr lang="en-US" sz="4400" dirty="0">
                <a:cs typeface="Calibri" pitchFamily="34" charset="0"/>
              </a:rPr>
              <a:t>lean </a:t>
            </a:r>
            <a:r>
              <a:rPr lang="en-US" sz="4400" b="1" dirty="0">
                <a:solidFill>
                  <a:srgbClr val="669900"/>
                </a:solidFill>
                <a:cs typeface="Calibri" pitchFamily="34" charset="0"/>
              </a:rPr>
              <a:t>L</a:t>
            </a:r>
            <a:r>
              <a:rPr lang="en-US" sz="4400" dirty="0">
                <a:cs typeface="Calibri" pitchFamily="34" charset="0"/>
              </a:rPr>
              <a:t>ocal </a:t>
            </a:r>
            <a:r>
              <a:rPr lang="en-US" sz="4400" b="1" dirty="0">
                <a:solidFill>
                  <a:srgbClr val="669900"/>
                </a:solidFill>
                <a:cs typeface="Calibri" pitchFamily="34" charset="0"/>
              </a:rPr>
              <a:t>E</a:t>
            </a:r>
            <a:r>
              <a:rPr lang="en-US" sz="4400" dirty="0">
                <a:cs typeface="Calibri" pitchFamily="34" charset="0"/>
              </a:rPr>
              <a:t>nergy </a:t>
            </a:r>
            <a:r>
              <a:rPr lang="en-US" sz="4400" b="1" dirty="0">
                <a:solidFill>
                  <a:srgbClr val="669900"/>
                </a:solidFill>
                <a:cs typeface="Calibri" pitchFamily="34" charset="0"/>
              </a:rPr>
              <a:t>A</a:t>
            </a:r>
            <a:r>
              <a:rPr lang="en-US" sz="4400" dirty="0">
                <a:cs typeface="Calibri" pitchFamily="34" charset="0"/>
              </a:rPr>
              <a:t>ccessible </a:t>
            </a:r>
            <a:r>
              <a:rPr lang="en-US" sz="4400" b="1" dirty="0" smtClean="0">
                <a:solidFill>
                  <a:srgbClr val="669900"/>
                </a:solidFill>
                <a:cs typeface="Calibri" pitchFamily="34" charset="0"/>
              </a:rPr>
              <a:t>N</a:t>
            </a:r>
            <a:r>
              <a:rPr lang="en-US" sz="4400" dirty="0" smtClean="0">
                <a:cs typeface="Calibri" pitchFamily="34" charset="0"/>
              </a:rPr>
              <a:t>ow (CLEAN)</a:t>
            </a:r>
            <a:endParaRPr lang="en-US" sz="4400" dirty="0">
              <a:cs typeface="Calibri" pitchFamily="34" charset="0"/>
            </a:endParaRPr>
          </a:p>
        </p:txBody>
      </p:sp>
      <p:sp>
        <p:nvSpPr>
          <p:cNvPr id="1246211" name="Rectangle 3"/>
          <p:cNvSpPr>
            <a:spLocks noGrp="1"/>
          </p:cNvSpPr>
          <p:nvPr>
            <p:ph type="body" idx="1"/>
          </p:nvPr>
        </p:nvSpPr>
        <p:spPr>
          <a:xfrm>
            <a:off x="1146048" y="1685471"/>
            <a:ext cx="7766304" cy="4361762"/>
          </a:xfrm>
        </p:spPr>
        <p:txBody>
          <a:bodyPr/>
          <a:lstStyle/>
          <a:p>
            <a:pPr eaLnBrk="1" hangingPunct="1">
              <a:spcBef>
                <a:spcPts val="600"/>
              </a:spcBef>
              <a:spcAft>
                <a:spcPts val="600"/>
              </a:spcAft>
            </a:pPr>
            <a:r>
              <a:rPr lang="en-US" sz="2400" dirty="0" smtClean="0">
                <a:cs typeface="Calibri" pitchFamily="34" charset="0"/>
              </a:rPr>
              <a:t>Fixed-price Feed-in Tariff paid for 20 year term</a:t>
            </a:r>
          </a:p>
          <a:p>
            <a:pPr eaLnBrk="1" hangingPunct="1">
              <a:spcBef>
                <a:spcPts val="600"/>
              </a:spcBef>
              <a:spcAft>
                <a:spcPts val="600"/>
              </a:spcAft>
            </a:pPr>
            <a:r>
              <a:rPr lang="en-US" sz="2400" dirty="0" smtClean="0">
                <a:cs typeface="Calibri" pitchFamily="34" charset="0"/>
              </a:rPr>
              <a:t>Interconnected on utility side of meter</a:t>
            </a:r>
          </a:p>
          <a:p>
            <a:pPr eaLnBrk="1" hangingPunct="1">
              <a:spcBef>
                <a:spcPts val="600"/>
              </a:spcBef>
              <a:spcAft>
                <a:spcPts val="600"/>
              </a:spcAft>
            </a:pPr>
            <a:r>
              <a:rPr lang="en-US" sz="2400" dirty="0" smtClean="0">
                <a:cs typeface="Calibri" pitchFamily="34" charset="0"/>
              </a:rPr>
              <a:t>CPAU buys electricity, renewable energy credits and capacity attributes</a:t>
            </a:r>
          </a:p>
          <a:p>
            <a:pPr eaLnBrk="1" hangingPunct="1">
              <a:spcBef>
                <a:spcPts val="600"/>
              </a:spcBef>
              <a:spcAft>
                <a:spcPts val="600"/>
              </a:spcAft>
            </a:pPr>
            <a:r>
              <a:rPr lang="en-US" sz="2400" dirty="0" smtClean="0">
                <a:cs typeface="Calibri" pitchFamily="34" charset="0"/>
              </a:rPr>
              <a:t>Meets Renewable Portfolio Standard goals</a:t>
            </a:r>
          </a:p>
          <a:p>
            <a:pPr eaLnBrk="1" hangingPunct="1">
              <a:spcBef>
                <a:spcPts val="600"/>
              </a:spcBef>
              <a:spcAft>
                <a:spcPts val="600"/>
              </a:spcAft>
            </a:pPr>
            <a:r>
              <a:rPr lang="en-US" sz="2400" dirty="0" smtClean="0">
                <a:cs typeface="Calibri" pitchFamily="34" charset="0"/>
              </a:rPr>
              <a:t>Price based on </a:t>
            </a:r>
            <a:r>
              <a:rPr lang="en-US" sz="2400" u="sng" dirty="0" smtClean="0">
                <a:cs typeface="Calibri" pitchFamily="34" charset="0"/>
              </a:rPr>
              <a:t>value</a:t>
            </a:r>
            <a:r>
              <a:rPr lang="en-US" sz="2400" dirty="0" smtClean="0">
                <a:cs typeface="Calibri" pitchFamily="34" charset="0"/>
              </a:rPr>
              <a:t> of local renewable electricity to CPAU: 2013 </a:t>
            </a:r>
            <a:r>
              <a:rPr lang="en-US" sz="2400" dirty="0">
                <a:cs typeface="Calibri" pitchFamily="34" charset="0"/>
              </a:rPr>
              <a:t>price = 16.5 ¢/kWh </a:t>
            </a:r>
          </a:p>
          <a:p>
            <a:pPr>
              <a:spcBef>
                <a:spcPts val="600"/>
              </a:spcBef>
              <a:spcAft>
                <a:spcPts val="600"/>
              </a:spcAft>
            </a:pPr>
            <a:r>
              <a:rPr lang="en-US" sz="2400" dirty="0">
                <a:cs typeface="Calibri" pitchFamily="34" charset="0"/>
              </a:rPr>
              <a:t>No minimum project </a:t>
            </a:r>
            <a:r>
              <a:rPr lang="en-US" sz="2400" dirty="0" smtClean="0">
                <a:cs typeface="Calibri" pitchFamily="34" charset="0"/>
              </a:rPr>
              <a:t>size; 2 </a:t>
            </a:r>
            <a:r>
              <a:rPr lang="en-US" sz="2400" dirty="0">
                <a:cs typeface="Calibri" pitchFamily="34" charset="0"/>
              </a:rPr>
              <a:t>MW program </a:t>
            </a:r>
            <a:r>
              <a:rPr lang="en-US" sz="2400" dirty="0" smtClean="0">
                <a:cs typeface="Calibri" pitchFamily="34" charset="0"/>
              </a:rPr>
              <a:t>capacity</a:t>
            </a:r>
          </a:p>
          <a:p>
            <a:pPr>
              <a:spcBef>
                <a:spcPts val="600"/>
              </a:spcBef>
              <a:spcAft>
                <a:spcPts val="600"/>
              </a:spcAft>
            </a:pPr>
            <a:r>
              <a:rPr lang="en-US" sz="2400" i="1" dirty="0" smtClean="0">
                <a:cs typeface="Calibri" pitchFamily="34" charset="0"/>
              </a:rPr>
              <a:t>No projects to date</a:t>
            </a:r>
            <a:endParaRPr lang="en-US" sz="2400" i="1" dirty="0">
              <a:cs typeface="Calibri" pitchFamily="34" charset="0"/>
            </a:endParaRPr>
          </a:p>
          <a:p>
            <a:pPr eaLnBrk="1" hangingPunct="1"/>
            <a:endParaRPr lang="en-US" sz="2400" dirty="0" smtClean="0">
              <a:cs typeface="Calibri" pitchFamily="34" charset="0"/>
            </a:endParaRPr>
          </a:p>
          <a:p>
            <a:pPr eaLnBrk="1" hangingPunct="1">
              <a:buNone/>
            </a:pPr>
            <a:endParaRPr lang="en-US" sz="2400" dirty="0" smtClean="0">
              <a:cs typeface="Calibri" pitchFamily="34" charset="0"/>
            </a:endParaRPr>
          </a:p>
          <a:p>
            <a:pPr eaLnBrk="1" hangingPunct="1"/>
            <a:endParaRPr lang="en-US" sz="2400" dirty="0" smtClean="0">
              <a:cs typeface="Calibri" pitchFamily="34" charset="0"/>
            </a:endParaRPr>
          </a:p>
        </p:txBody>
      </p:sp>
    </p:spTree>
    <p:extLst>
      <p:ext uri="{BB962C8B-B14F-4D97-AF65-F5344CB8AC3E}">
        <p14:creationId xmlns:p14="http://schemas.microsoft.com/office/powerpoint/2010/main" val="225178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Neutral – It’s Our Passion</a:t>
            </a:r>
            <a:endParaRPr lang="en-US" dirty="0"/>
          </a:p>
        </p:txBody>
      </p:sp>
      <p:sp>
        <p:nvSpPr>
          <p:cNvPr id="4" name="Rectangle 3"/>
          <p:cNvSpPr/>
          <p:nvPr/>
        </p:nvSpPr>
        <p:spPr>
          <a:xfrm>
            <a:off x="2751147" y="2488430"/>
            <a:ext cx="3641703" cy="369332"/>
          </a:xfrm>
          <a:prstGeom prst="rect">
            <a:avLst/>
          </a:prstGeom>
        </p:spPr>
        <p:txBody>
          <a:bodyPr wrap="none">
            <a:spAutoFit/>
          </a:bodyPr>
          <a:lstStyle/>
          <a:p>
            <a:r>
              <a:rPr lang="en-US" u="sng" dirty="0">
                <a:hlinkClick r:id="rId2"/>
              </a:rPr>
              <a:t>https://vimeo.com/61055308</a:t>
            </a:r>
            <a:endParaRPr lang="en-US" dirty="0"/>
          </a:p>
        </p:txBody>
      </p:sp>
    </p:spTree>
    <p:extLst>
      <p:ext uri="{BB962C8B-B14F-4D97-AF65-F5344CB8AC3E}">
        <p14:creationId xmlns:p14="http://schemas.microsoft.com/office/powerpoint/2010/main" val="319798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285814" y="1508958"/>
            <a:ext cx="4230416" cy="4526394"/>
          </a:xfrm>
        </p:spPr>
        <p:txBody>
          <a:bodyPr/>
          <a:lstStyle/>
          <a:p>
            <a:pPr defTabSz="457036">
              <a:spcAft>
                <a:spcPts val="600"/>
              </a:spcAft>
              <a:buSzPct val="95000"/>
              <a:buFont typeface="Wingdings" pitchFamily="2" charset="2"/>
              <a:buChar char="§"/>
              <a:tabLst>
                <a:tab pos="1241837" algn="l"/>
                <a:tab pos="1674303" algn="l"/>
              </a:tabLst>
              <a:defRPr/>
            </a:pPr>
            <a:r>
              <a:rPr lang="en-US" sz="2600" dirty="0" smtClean="0">
                <a:latin typeface="Calibri" pitchFamily="34" charset="0"/>
                <a:cs typeface="Calibri" pitchFamily="34" charset="0"/>
              </a:rPr>
              <a:t>26 square miles</a:t>
            </a:r>
          </a:p>
          <a:p>
            <a:pPr defTabSz="457036">
              <a:spcAft>
                <a:spcPts val="600"/>
              </a:spcAft>
              <a:buSzPct val="95000"/>
              <a:buFont typeface="Wingdings" pitchFamily="2" charset="2"/>
              <a:buChar char="§"/>
              <a:tabLst>
                <a:tab pos="1241837" algn="l"/>
                <a:tab pos="1674303" algn="l"/>
              </a:tabLst>
              <a:defRPr/>
            </a:pPr>
            <a:r>
              <a:rPr lang="en-US" sz="2600" dirty="0" smtClean="0">
                <a:latin typeface="Calibri" pitchFamily="34" charset="0"/>
                <a:cs typeface="Calibri" pitchFamily="34" charset="0"/>
              </a:rPr>
              <a:t>Territory runs from the SF Bay to </a:t>
            </a:r>
            <a:r>
              <a:rPr lang="en-US" sz="2600" smtClean="0">
                <a:latin typeface="Calibri" pitchFamily="34" charset="0"/>
                <a:cs typeface="Calibri" pitchFamily="34" charset="0"/>
              </a:rPr>
              <a:t>the </a:t>
            </a:r>
            <a:r>
              <a:rPr lang="en-US" sz="2600" smtClean="0">
                <a:latin typeface="Calibri" pitchFamily="34" charset="0"/>
                <a:cs typeface="Calibri" pitchFamily="34" charset="0"/>
              </a:rPr>
              <a:t>Foothills</a:t>
            </a:r>
            <a:endParaRPr lang="en-US" sz="2600" dirty="0">
              <a:latin typeface="Calibri" pitchFamily="34" charset="0"/>
              <a:cs typeface="Calibri" pitchFamily="34" charset="0"/>
            </a:endParaRPr>
          </a:p>
          <a:p>
            <a:pPr defTabSz="457036">
              <a:spcAft>
                <a:spcPts val="600"/>
              </a:spcAft>
              <a:buSzPct val="95000"/>
              <a:buFont typeface="Wingdings" pitchFamily="2" charset="2"/>
              <a:buChar char="§"/>
              <a:tabLst>
                <a:tab pos="1241837" algn="l"/>
                <a:tab pos="1674303" algn="l"/>
              </a:tabLst>
              <a:defRPr/>
            </a:pPr>
            <a:r>
              <a:rPr lang="en-US" sz="2600" dirty="0" smtClean="0">
                <a:latin typeface="Calibri" pitchFamily="34" charset="0"/>
                <a:cs typeface="Calibri" pitchFamily="34" charset="0"/>
              </a:rPr>
              <a:t>Population: 64,000</a:t>
            </a:r>
          </a:p>
          <a:p>
            <a:pPr defTabSz="457036">
              <a:spcAft>
                <a:spcPts val="600"/>
              </a:spcAft>
              <a:buSzPct val="95000"/>
              <a:buFont typeface="Wingdings" pitchFamily="2" charset="2"/>
              <a:buChar char="§"/>
              <a:tabLst>
                <a:tab pos="1241837" algn="l"/>
                <a:tab pos="1674303" algn="l"/>
              </a:tabLst>
              <a:defRPr/>
            </a:pPr>
            <a:r>
              <a:rPr lang="en-US" sz="2600" dirty="0" smtClean="0">
                <a:latin typeface="Calibri" pitchFamily="34" charset="0"/>
                <a:cs typeface="Calibri" pitchFamily="34" charset="0"/>
              </a:rPr>
              <a:t>Employment: </a:t>
            </a:r>
            <a:r>
              <a:rPr lang="en-US" sz="2600" dirty="0" smtClean="0">
                <a:latin typeface="Calibri" pitchFamily="34" charset="0"/>
                <a:cs typeface="Calibri" pitchFamily="34" charset="0"/>
              </a:rPr>
              <a:t>&gt;</a:t>
            </a:r>
            <a:r>
              <a:rPr lang="en-US" sz="2600" dirty="0" smtClean="0">
                <a:cs typeface="Calibri" pitchFamily="34" charset="0"/>
              </a:rPr>
              <a:t>100</a:t>
            </a:r>
            <a:r>
              <a:rPr lang="en-US" sz="2600" dirty="0" smtClean="0">
                <a:latin typeface="Calibri" pitchFamily="34" charset="0"/>
                <a:cs typeface="Calibri" pitchFamily="34" charset="0"/>
              </a:rPr>
              <a:t>,000</a:t>
            </a:r>
            <a:endParaRPr lang="en-US" sz="2600" dirty="0">
              <a:latin typeface="Calibri" pitchFamily="34" charset="0"/>
              <a:cs typeface="Calibri" pitchFamily="34" charset="0"/>
            </a:endParaRPr>
          </a:p>
          <a:p>
            <a:pPr defTabSz="457036">
              <a:spcAft>
                <a:spcPts val="600"/>
              </a:spcAft>
              <a:buSzPct val="95000"/>
              <a:buFont typeface="Wingdings" pitchFamily="2" charset="2"/>
              <a:buChar char="§"/>
              <a:tabLst>
                <a:tab pos="1241837" algn="l"/>
                <a:tab pos="1674303" algn="l"/>
              </a:tabLst>
              <a:defRPr/>
            </a:pPr>
            <a:r>
              <a:rPr lang="en-US" sz="2600" dirty="0">
                <a:latin typeface="Calibri" pitchFamily="34" charset="0"/>
                <a:cs typeface="Calibri" pitchFamily="34" charset="0"/>
              </a:rPr>
              <a:t>Approximately </a:t>
            </a:r>
            <a:r>
              <a:rPr lang="en-US" sz="2600" dirty="0" smtClean="0">
                <a:latin typeface="Calibri" pitchFamily="34" charset="0"/>
                <a:cs typeface="Calibri" pitchFamily="34" charset="0"/>
              </a:rPr>
              <a:t>29,500 customers (73,500 meters)</a:t>
            </a:r>
            <a:endParaRPr lang="en-US" sz="2600" dirty="0">
              <a:latin typeface="Calibri" pitchFamily="34" charset="0"/>
              <a:cs typeface="Calibri" pitchFamily="34" charset="0"/>
            </a:endParaRPr>
          </a:p>
          <a:p>
            <a:pPr defTabSz="457036">
              <a:spcAft>
                <a:spcPts val="600"/>
              </a:spcAft>
              <a:buSzPct val="95000"/>
              <a:buFont typeface="Wingdings" pitchFamily="2" charset="2"/>
              <a:buChar char="§"/>
              <a:defRPr/>
            </a:pPr>
            <a:endParaRPr lang="en-US" dirty="0">
              <a:latin typeface="Calibri" pitchFamily="34" charset="0"/>
              <a:cs typeface="Calibri" pitchFamily="34" charset="0"/>
            </a:endParaRPr>
          </a:p>
        </p:txBody>
      </p:sp>
      <p:sp>
        <p:nvSpPr>
          <p:cNvPr id="3" name="Rectangle 2"/>
          <p:cNvSpPr/>
          <p:nvPr/>
        </p:nvSpPr>
        <p:spPr>
          <a:xfrm>
            <a:off x="2357324" y="455512"/>
            <a:ext cx="5024773" cy="769441"/>
          </a:xfrm>
          <a:prstGeom prst="rect">
            <a:avLst/>
          </a:prstGeom>
        </p:spPr>
        <p:txBody>
          <a:bodyPr wrap="none">
            <a:spAutoFit/>
          </a:bodyPr>
          <a:lstStyle/>
          <a:p>
            <a:pPr marL="0" indent="0" algn="ctr" defTabSz="457036">
              <a:buNone/>
              <a:defRPr/>
            </a:pPr>
            <a:r>
              <a:rPr lang="en-US" sz="4400" b="1" dirty="0">
                <a:solidFill>
                  <a:srgbClr val="669900"/>
                </a:solidFill>
                <a:latin typeface="Calibri" pitchFamily="34" charset="0"/>
                <a:cs typeface="Calibri" pitchFamily="34" charset="0"/>
              </a:rPr>
              <a:t>Palo Alto at a Glance</a:t>
            </a:r>
            <a:endParaRPr lang="en-US" sz="4400" dirty="0">
              <a:latin typeface="Calibri" pitchFamily="34" charset="0"/>
              <a:cs typeface="Calibri"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381" t="34433" r="26044" b="29326"/>
          <a:stretch/>
        </p:blipFill>
        <p:spPr bwMode="auto">
          <a:xfrm>
            <a:off x="5644049" y="1224953"/>
            <a:ext cx="3131523" cy="516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00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1214651" y="541338"/>
            <a:ext cx="7419762" cy="1143000"/>
          </a:xfrm>
        </p:spPr>
        <p:txBody>
          <a:bodyPr/>
          <a:lstStyle/>
          <a:p>
            <a:r>
              <a:rPr lang="en-US" sz="4000" b="1" dirty="0" smtClean="0">
                <a:solidFill>
                  <a:srgbClr val="669900"/>
                </a:solidFill>
                <a:latin typeface="Calibri" pitchFamily="34" charset="0"/>
                <a:ea typeface="Verdana" pitchFamily="34" charset="0"/>
                <a:cs typeface="Calibri" pitchFamily="34" charset="0"/>
              </a:rPr>
              <a:t>CONTACT INFORMATION</a:t>
            </a:r>
          </a:p>
        </p:txBody>
      </p:sp>
      <p:sp>
        <p:nvSpPr>
          <p:cNvPr id="53252" name="Rectangle 4"/>
          <p:cNvSpPr>
            <a:spLocks noGrp="1"/>
          </p:cNvSpPr>
          <p:nvPr>
            <p:ph type="body" sz="half" idx="1"/>
          </p:nvPr>
        </p:nvSpPr>
        <p:spPr>
          <a:xfrm>
            <a:off x="1412875" y="1935163"/>
            <a:ext cx="7082539" cy="3498074"/>
          </a:xfrm>
        </p:spPr>
        <p:txBody>
          <a:bodyPr/>
          <a:lstStyle/>
          <a:p>
            <a:pPr algn="ctr">
              <a:buNone/>
            </a:pPr>
            <a:r>
              <a:rPr lang="en-US" sz="2000" dirty="0" smtClean="0">
                <a:cs typeface="Calibri" pitchFamily="34" charset="0"/>
              </a:rPr>
              <a:t>Valerie Fong, 650-329-2277</a:t>
            </a:r>
          </a:p>
          <a:p>
            <a:pPr algn="ctr">
              <a:buNone/>
            </a:pPr>
            <a:r>
              <a:rPr lang="en-US" sz="2000" dirty="0" smtClean="0">
                <a:cs typeface="Calibri" pitchFamily="34" charset="0"/>
                <a:hlinkClick r:id="rId3"/>
              </a:rPr>
              <a:t>Valerie.Fong@cityofpaloalto.org</a:t>
            </a:r>
            <a:r>
              <a:rPr lang="en-US" sz="2000" dirty="0" smtClean="0">
                <a:cs typeface="Calibri" pitchFamily="34" charset="0"/>
              </a:rPr>
              <a:t> </a:t>
            </a:r>
            <a:endParaRPr lang="en-US" sz="2000" dirty="0">
              <a:cs typeface="Calibri" pitchFamily="34" charset="0"/>
            </a:endParaRPr>
          </a:p>
          <a:p>
            <a:pPr algn="ctr">
              <a:buNone/>
            </a:pPr>
            <a:endParaRPr lang="en-US" sz="2000" dirty="0" smtClean="0">
              <a:cs typeface="Calibri" pitchFamily="34" charset="0"/>
            </a:endParaRPr>
          </a:p>
          <a:p>
            <a:pPr algn="ctr">
              <a:buNone/>
            </a:pPr>
            <a:endParaRPr lang="en-US" sz="2000" dirty="0" smtClean="0">
              <a:cs typeface="Calibri" pitchFamily="34" charset="0"/>
            </a:endParaRPr>
          </a:p>
          <a:p>
            <a:pPr>
              <a:buFont typeface="Wingdings" pitchFamily="2" charset="2"/>
              <a:buNone/>
            </a:pPr>
            <a:r>
              <a:rPr lang="en-US" sz="2000" dirty="0" smtClean="0">
                <a:cs typeface="Calibri" pitchFamily="34" charset="0"/>
              </a:rPr>
              <a:t> </a:t>
            </a:r>
          </a:p>
          <a:p>
            <a:pPr>
              <a:buFont typeface="Wingdings" pitchFamily="2" charset="2"/>
              <a:buNone/>
            </a:pPr>
            <a:endParaRPr lang="en-US" sz="1800" dirty="0" smtClean="0">
              <a:cs typeface="Calibri" pitchFamily="34" charset="0"/>
            </a:endParaRPr>
          </a:p>
          <a:p>
            <a:pPr>
              <a:buFont typeface="Wingdings" pitchFamily="2" charset="2"/>
              <a:buNone/>
            </a:pPr>
            <a:endParaRPr lang="en-US" sz="1800" b="1" dirty="0" smtClean="0">
              <a:cs typeface="Calibri" pitchFamily="34" charset="0"/>
            </a:endParaRPr>
          </a:p>
        </p:txBody>
      </p:sp>
    </p:spTree>
    <p:extLst>
      <p:ext uri="{BB962C8B-B14F-4D97-AF65-F5344CB8AC3E}">
        <p14:creationId xmlns:p14="http://schemas.microsoft.com/office/powerpoint/2010/main" val="407827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p:nvPr>
        </p:nvSpPr>
        <p:spPr>
          <a:xfrm>
            <a:off x="978195" y="350874"/>
            <a:ext cx="7676707" cy="5410637"/>
          </a:xfrm>
        </p:spPr>
        <p:txBody>
          <a:bodyPr/>
          <a:lstStyle/>
          <a:p>
            <a:pPr marL="0" indent="0" algn="ctr">
              <a:buNone/>
            </a:pPr>
            <a:r>
              <a:rPr lang="en-US" sz="4800" b="1" dirty="0">
                <a:solidFill>
                  <a:srgbClr val="669900"/>
                </a:solidFill>
                <a:latin typeface="Calibri" pitchFamily="34" charset="0"/>
                <a:cs typeface="Calibri" pitchFamily="34" charset="0"/>
              </a:rPr>
              <a:t>CPAU Delivers </a:t>
            </a:r>
            <a:r>
              <a:rPr lang="en-US" sz="4800" b="1" dirty="0" smtClean="0">
                <a:solidFill>
                  <a:srgbClr val="669900"/>
                </a:solidFill>
                <a:latin typeface="Calibri" pitchFamily="34" charset="0"/>
                <a:cs typeface="Calibri" pitchFamily="34" charset="0"/>
              </a:rPr>
              <a:t>Five Utility Services</a:t>
            </a:r>
          </a:p>
        </p:txBody>
      </p:sp>
      <p:pic>
        <p:nvPicPr>
          <p:cNvPr id="1024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553" y="1642227"/>
            <a:ext cx="2296149" cy="21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018" y="3934088"/>
            <a:ext cx="2721429" cy="20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429" y="1955601"/>
            <a:ext cx="1750786"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215" y="1642227"/>
            <a:ext cx="2739571" cy="20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215" y="4000500"/>
            <a:ext cx="2774345" cy="21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18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p:cNvSpPr>
          <p:nvPr>
            <p:ph type="title"/>
          </p:nvPr>
        </p:nvSpPr>
        <p:spPr>
          <a:xfrm>
            <a:off x="1412875" y="427038"/>
            <a:ext cx="7221538" cy="1050888"/>
          </a:xfrm>
        </p:spPr>
        <p:txBody>
          <a:bodyPr/>
          <a:lstStyle/>
          <a:p>
            <a:r>
              <a:rPr lang="en-US" sz="4400" b="1" dirty="0" smtClean="0">
                <a:solidFill>
                  <a:srgbClr val="669900"/>
                </a:solidFill>
                <a:latin typeface="Calibri" pitchFamily="34" charset="0"/>
                <a:cs typeface="Calibri" pitchFamily="34" charset="0"/>
              </a:rPr>
              <a:t>Palo Alto’s Electric Utility</a:t>
            </a:r>
          </a:p>
        </p:txBody>
      </p:sp>
      <p:sp>
        <p:nvSpPr>
          <p:cNvPr id="35846" name="Rectangle 6"/>
          <p:cNvSpPr>
            <a:spLocks noGrp="1"/>
          </p:cNvSpPr>
          <p:nvPr>
            <p:ph type="body" idx="1"/>
          </p:nvPr>
        </p:nvSpPr>
        <p:spPr>
          <a:xfrm>
            <a:off x="1009651" y="1376516"/>
            <a:ext cx="4092574" cy="4503585"/>
          </a:xfrm>
        </p:spPr>
        <p:txBody>
          <a:bodyPr/>
          <a:lstStyle/>
          <a:p>
            <a:pPr>
              <a:lnSpc>
                <a:spcPct val="80000"/>
              </a:lnSpc>
            </a:pPr>
            <a:r>
              <a:rPr lang="en-US" dirty="0" smtClean="0"/>
              <a:t>Not CPUC regulated</a:t>
            </a:r>
          </a:p>
          <a:p>
            <a:pPr lvl="1">
              <a:lnSpc>
                <a:spcPct val="80000"/>
              </a:lnSpc>
            </a:pPr>
            <a:r>
              <a:rPr lang="en-US" sz="2000" dirty="0" smtClean="0"/>
              <a:t>City Council is decision-making authority</a:t>
            </a:r>
            <a:endParaRPr lang="en-US" sz="1600" dirty="0" smtClean="0"/>
          </a:p>
          <a:p>
            <a:pPr>
              <a:lnSpc>
                <a:spcPct val="80000"/>
              </a:lnSpc>
            </a:pPr>
            <a:r>
              <a:rPr lang="en-US" sz="2600" dirty="0" smtClean="0"/>
              <a:t>Annual load: ~1,000 GWh</a:t>
            </a:r>
          </a:p>
          <a:p>
            <a:pPr>
              <a:lnSpc>
                <a:spcPct val="80000"/>
              </a:lnSpc>
            </a:pPr>
            <a:r>
              <a:rPr lang="en-US" sz="2600" dirty="0" smtClean="0"/>
              <a:t>Peak: 190 MW</a:t>
            </a:r>
          </a:p>
          <a:p>
            <a:pPr>
              <a:lnSpc>
                <a:spcPct val="80000"/>
              </a:lnSpc>
            </a:pPr>
            <a:r>
              <a:rPr lang="en-US" dirty="0" smtClean="0"/>
              <a:t>Current Supply</a:t>
            </a:r>
          </a:p>
          <a:p>
            <a:pPr lvl="1">
              <a:lnSpc>
                <a:spcPct val="80000"/>
              </a:lnSpc>
            </a:pPr>
            <a:r>
              <a:rPr lang="en-US" sz="2000" dirty="0" smtClean="0"/>
              <a:t>Hydroelectric</a:t>
            </a:r>
          </a:p>
          <a:p>
            <a:pPr lvl="1">
              <a:lnSpc>
                <a:spcPct val="80000"/>
              </a:lnSpc>
            </a:pPr>
            <a:r>
              <a:rPr lang="en-US" sz="2000" dirty="0" smtClean="0"/>
              <a:t>Wind</a:t>
            </a:r>
          </a:p>
          <a:p>
            <a:pPr lvl="1">
              <a:lnSpc>
                <a:spcPct val="80000"/>
              </a:lnSpc>
            </a:pPr>
            <a:r>
              <a:rPr lang="en-US" sz="2000" dirty="0" smtClean="0"/>
              <a:t>Biogas (LFG)</a:t>
            </a:r>
          </a:p>
          <a:p>
            <a:pPr lvl="1">
              <a:lnSpc>
                <a:spcPct val="80000"/>
              </a:lnSpc>
            </a:pPr>
            <a:r>
              <a:rPr lang="en-US" sz="2000" dirty="0" smtClean="0"/>
              <a:t>Natural gas (and RECs)</a:t>
            </a:r>
          </a:p>
          <a:p>
            <a:pPr lvl="1">
              <a:lnSpc>
                <a:spcPct val="80000"/>
              </a:lnSpc>
            </a:pPr>
            <a:r>
              <a:rPr lang="en-US" sz="2000" dirty="0" smtClean="0"/>
              <a:t>Some local solar (NEM)</a:t>
            </a:r>
          </a:p>
          <a:p>
            <a:pPr>
              <a:lnSpc>
                <a:spcPct val="80000"/>
              </a:lnSpc>
            </a:pPr>
            <a:r>
              <a:rPr lang="en-US" dirty="0" smtClean="0"/>
              <a:t>Future Supply</a:t>
            </a:r>
          </a:p>
          <a:p>
            <a:pPr lvl="1">
              <a:lnSpc>
                <a:spcPct val="80000"/>
              </a:lnSpc>
            </a:pPr>
            <a:r>
              <a:rPr lang="en-US" sz="2000" dirty="0" smtClean="0"/>
              <a:t>Large solar (utility scale)</a:t>
            </a:r>
          </a:p>
        </p:txBody>
      </p:sp>
      <p:pic>
        <p:nvPicPr>
          <p:cNvPr id="35847" name="Picture 7" descr="McK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763" y="1684338"/>
            <a:ext cx="2057546" cy="274049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IMG_1436"/>
          <p:cNvPicPr>
            <a:picLocks noChangeAspect="1" noChangeArrowheads="1"/>
          </p:cNvPicPr>
          <p:nvPr/>
        </p:nvPicPr>
        <p:blipFill>
          <a:blip r:embed="rId3">
            <a:extLst>
              <a:ext uri="{28A0092B-C50C-407E-A947-70E740481C1C}">
                <a14:useLocalDpi xmlns:a14="http://schemas.microsoft.com/office/drawing/2010/main" val="0"/>
              </a:ext>
            </a:extLst>
          </a:blip>
          <a:srcRect l="22871" r="33321" b="7631"/>
          <a:stretch>
            <a:fillRect/>
          </a:stretch>
        </p:blipFill>
        <p:spPr bwMode="auto">
          <a:xfrm>
            <a:off x="7180241" y="1684336"/>
            <a:ext cx="1733498" cy="2740492"/>
          </a:xfrm>
          <a:prstGeom prst="rect">
            <a:avLst/>
          </a:prstGeom>
          <a:noFill/>
          <a:extLst>
            <a:ext uri="{909E8E84-426E-40DD-AFC4-6F175D3DCCD1}">
              <a14:hiddenFill xmlns:a14="http://schemas.microsoft.com/office/drawing/2010/main">
                <a:solidFill>
                  <a:srgbClr val="FFFFFF"/>
                </a:solidFill>
              </a14:hiddenFill>
            </a:ext>
          </a:extLst>
        </p:spPr>
      </p:pic>
      <p:pic>
        <p:nvPicPr>
          <p:cNvPr id="35854" name="Picture 14" descr="blobfe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244" y="4483536"/>
            <a:ext cx="1733495" cy="13083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TL\OldH\01DIRECTOR\CPAU Communications\Photos\Hi-ResPhotos -4Website &amp; Beyond\Renewable Energy\Good4CarbonNeutralVideo\Ox Mountain Landfill Gas--Renewable Energy Facility.jpg"/>
          <p:cNvPicPr>
            <a:picLocks noChangeAspect="1" noChangeArrowheads="1"/>
          </p:cNvPicPr>
          <p:nvPr/>
        </p:nvPicPr>
        <p:blipFill rotWithShape="1">
          <a:blip r:embed="rId5">
            <a:extLst>
              <a:ext uri="{28A0092B-C50C-407E-A947-70E740481C1C}">
                <a14:useLocalDpi xmlns:a14="http://schemas.microsoft.com/office/drawing/2010/main" val="0"/>
              </a:ext>
            </a:extLst>
          </a:blip>
          <a:srcRect t="4066" b="11122"/>
          <a:stretch/>
        </p:blipFill>
        <p:spPr bwMode="auto">
          <a:xfrm>
            <a:off x="5049763" y="4483535"/>
            <a:ext cx="2057546" cy="130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1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idx="1"/>
          </p:nvPr>
        </p:nvSpPr>
        <p:spPr>
          <a:xfrm>
            <a:off x="1337603" y="1267968"/>
            <a:ext cx="7459753" cy="4894718"/>
          </a:xfrm>
        </p:spPr>
        <p:txBody>
          <a:bodyPr/>
          <a:lstStyle/>
          <a:p>
            <a:pPr>
              <a:spcAft>
                <a:spcPts val="200"/>
              </a:spcAft>
              <a:buClrTx/>
              <a:buSzPct val="105000"/>
              <a:buFont typeface="Wingdings" pitchFamily="2" charset="2"/>
              <a:buChar char="§"/>
              <a:defRPr/>
            </a:pPr>
            <a:r>
              <a:rPr lang="en-US" sz="2800" smtClean="0">
                <a:latin typeface="Calibri" pitchFamily="34" charset="0"/>
                <a:cs typeface="Calibri" pitchFamily="34" charset="0"/>
              </a:rPr>
              <a:t>City’s Climate Protection Plan (2007)</a:t>
            </a:r>
          </a:p>
          <a:p>
            <a:pPr lvl="1">
              <a:spcAft>
                <a:spcPts val="200"/>
              </a:spcAft>
              <a:buClrTx/>
              <a:buSzPct val="105000"/>
              <a:buFont typeface="Wingdings" pitchFamily="2" charset="2"/>
              <a:buChar char="§"/>
              <a:defRPr/>
            </a:pPr>
            <a:r>
              <a:rPr lang="en-US" sz="2000" smtClean="0">
                <a:latin typeface="Calibri" pitchFamily="34" charset="0"/>
                <a:cs typeface="Calibri" pitchFamily="34" charset="0"/>
              </a:rPr>
              <a:t>Community-wide GHG emissions 15% below 2005 level by 2020 </a:t>
            </a:r>
          </a:p>
          <a:p>
            <a:pPr>
              <a:spcAft>
                <a:spcPts val="200"/>
              </a:spcAft>
              <a:buClrTx/>
              <a:buSzPct val="105000"/>
              <a:buFont typeface="Wingdings" pitchFamily="2" charset="2"/>
              <a:buChar char="§"/>
              <a:defRPr/>
            </a:pPr>
            <a:r>
              <a:rPr lang="en-US" sz="2800" smtClean="0">
                <a:latin typeface="Calibri" pitchFamily="34" charset="0"/>
                <a:cs typeface="Calibri" pitchFamily="34" charset="0"/>
              </a:rPr>
              <a:t>10-year Energy Efficiency Plan (2012)</a:t>
            </a:r>
          </a:p>
          <a:p>
            <a:pPr lvl="1">
              <a:spcAft>
                <a:spcPts val="200"/>
              </a:spcAft>
              <a:buClrTx/>
              <a:buSzPct val="105000"/>
              <a:buFont typeface="Wingdings" pitchFamily="2" charset="2"/>
              <a:buChar char="§"/>
              <a:defRPr/>
            </a:pPr>
            <a:r>
              <a:rPr lang="en-US" sz="2000" smtClean="0">
                <a:latin typeface="Calibri" pitchFamily="34" charset="0"/>
                <a:cs typeface="Calibri" pitchFamily="34" charset="0"/>
              </a:rPr>
              <a:t>4.8% cumulative EE by 2023  </a:t>
            </a:r>
          </a:p>
          <a:p>
            <a:pPr>
              <a:spcAft>
                <a:spcPts val="200"/>
              </a:spcAft>
              <a:buClrTx/>
              <a:buSzPct val="105000"/>
              <a:buFont typeface="Wingdings" pitchFamily="2" charset="2"/>
              <a:buChar char="§"/>
              <a:defRPr/>
            </a:pPr>
            <a:r>
              <a:rPr lang="en-US" sz="2800" smtClean="0">
                <a:latin typeface="Calibri" pitchFamily="34" charset="0"/>
                <a:cs typeface="Calibri" pitchFamily="34" charset="0"/>
              </a:rPr>
              <a:t>Renewable Portfolio Standard </a:t>
            </a:r>
          </a:p>
          <a:p>
            <a:pPr>
              <a:spcAft>
                <a:spcPts val="200"/>
              </a:spcAft>
              <a:buClrTx/>
              <a:buSzPct val="105000"/>
              <a:buFont typeface="Wingdings" pitchFamily="2" charset="2"/>
              <a:buChar char="§"/>
              <a:defRPr/>
            </a:pPr>
            <a:r>
              <a:rPr lang="en-US" sz="2800" smtClean="0">
                <a:latin typeface="Calibri" pitchFamily="34" charset="0"/>
                <a:cs typeface="Calibri" pitchFamily="34" charset="0"/>
              </a:rPr>
              <a:t>Carbon Neutral Plan</a:t>
            </a:r>
            <a:endParaRPr lang="en-US" sz="2000" smtClean="0">
              <a:latin typeface="Calibri" pitchFamily="34" charset="0"/>
              <a:cs typeface="Calibri" pitchFamily="34" charset="0"/>
            </a:endParaRPr>
          </a:p>
          <a:p>
            <a:pPr>
              <a:spcAft>
                <a:spcPts val="200"/>
              </a:spcAft>
              <a:buClrTx/>
              <a:buSzPct val="105000"/>
              <a:buFont typeface="Wingdings" pitchFamily="2" charset="2"/>
              <a:buChar char="§"/>
              <a:defRPr/>
            </a:pPr>
            <a:r>
              <a:rPr lang="en-US" sz="2800" smtClean="0">
                <a:latin typeface="Calibri" pitchFamily="34" charset="0"/>
                <a:cs typeface="Calibri" pitchFamily="34" charset="0"/>
              </a:rPr>
              <a:t>PaloAlto</a:t>
            </a:r>
            <a:r>
              <a:rPr lang="en-US" sz="2800" b="1" smtClean="0">
                <a:solidFill>
                  <a:srgbClr val="669900"/>
                </a:solidFill>
                <a:latin typeface="Calibri" pitchFamily="34" charset="0"/>
                <a:cs typeface="Calibri" pitchFamily="34" charset="0"/>
              </a:rPr>
              <a:t>Green</a:t>
            </a:r>
          </a:p>
          <a:p>
            <a:pPr>
              <a:spcAft>
                <a:spcPts val="200"/>
              </a:spcAft>
              <a:buClrTx/>
              <a:buSzPct val="105000"/>
              <a:buFont typeface="Wingdings" pitchFamily="2" charset="2"/>
              <a:buChar char="§"/>
              <a:defRPr/>
            </a:pPr>
            <a:r>
              <a:rPr lang="en-US" sz="2800" smtClean="0">
                <a:latin typeface="Calibri" pitchFamily="34" charset="0"/>
                <a:cs typeface="Calibri" pitchFamily="34" charset="0"/>
              </a:rPr>
              <a:t>Rebates for Roof-top Solar (PV Partners)</a:t>
            </a:r>
          </a:p>
          <a:p>
            <a:pPr>
              <a:spcAft>
                <a:spcPts val="200"/>
              </a:spcAft>
              <a:buClrTx/>
              <a:buSzPct val="105000"/>
              <a:buFont typeface="Wingdings" pitchFamily="2" charset="2"/>
              <a:buChar char="§"/>
              <a:defRPr/>
            </a:pPr>
            <a:r>
              <a:rPr lang="en-US" sz="2800" smtClean="0">
                <a:latin typeface="Calibri" pitchFamily="34" charset="0"/>
                <a:cs typeface="Calibri" pitchFamily="34" charset="0"/>
              </a:rPr>
              <a:t>Feed-in Tariff Program (PaloAlto</a:t>
            </a:r>
            <a:r>
              <a:rPr lang="en-US" sz="2800" b="1" smtClean="0">
                <a:solidFill>
                  <a:srgbClr val="669900"/>
                </a:solidFill>
                <a:latin typeface="Calibri" pitchFamily="34" charset="0"/>
                <a:cs typeface="Calibri" pitchFamily="34" charset="0"/>
              </a:rPr>
              <a:t>CLEAN</a:t>
            </a:r>
            <a:r>
              <a:rPr lang="en-US" sz="2800" smtClean="0">
                <a:latin typeface="Calibri" pitchFamily="34" charset="0"/>
                <a:cs typeface="Calibri" pitchFamily="34" charset="0"/>
              </a:rPr>
              <a:t>)</a:t>
            </a:r>
            <a:endParaRPr lang="en-US" sz="2800" b="1" smtClean="0">
              <a:solidFill>
                <a:srgbClr val="669900"/>
              </a:solidFill>
              <a:latin typeface="Calibri" pitchFamily="34" charset="0"/>
              <a:cs typeface="Calibri" pitchFamily="34" charset="0"/>
            </a:endParaRPr>
          </a:p>
          <a:p>
            <a:pPr>
              <a:spcAft>
                <a:spcPts val="200"/>
              </a:spcAft>
              <a:buClrTx/>
              <a:buSzPct val="105000"/>
              <a:buFont typeface="Wingdings" pitchFamily="2" charset="2"/>
              <a:buChar char="§"/>
              <a:defRPr/>
            </a:pPr>
            <a:endParaRPr lang="en-US" sz="2400" smtClean="0">
              <a:latin typeface="Calibri" pitchFamily="34" charset="0"/>
              <a:cs typeface="Calibri" pitchFamily="34" charset="0"/>
            </a:endParaRPr>
          </a:p>
          <a:p>
            <a:pPr marL="457200" lvl="1" indent="0">
              <a:spcAft>
                <a:spcPts val="200"/>
              </a:spcAft>
              <a:buClrTx/>
              <a:buSzPct val="105000"/>
              <a:buNone/>
              <a:defRPr/>
            </a:pPr>
            <a:endParaRPr lang="en-US" sz="2000" smtClean="0">
              <a:latin typeface="Calibri" pitchFamily="34" charset="0"/>
              <a:cs typeface="Calibri" pitchFamily="34" charset="0"/>
            </a:endParaRPr>
          </a:p>
          <a:p>
            <a:pPr lvl="1">
              <a:spcAft>
                <a:spcPts val="200"/>
              </a:spcAft>
              <a:buClrTx/>
              <a:buSzPct val="105000"/>
              <a:buFont typeface="Wingdings" pitchFamily="2" charset="2"/>
              <a:buChar char="§"/>
              <a:defRPr/>
            </a:pPr>
            <a:endParaRPr lang="en-US" sz="2000" dirty="0" smtClean="0">
              <a:latin typeface="Calibri" pitchFamily="34" charset="0"/>
              <a:cs typeface="Calibri" pitchFamily="34" charset="0"/>
            </a:endParaRPr>
          </a:p>
        </p:txBody>
      </p:sp>
      <p:sp>
        <p:nvSpPr>
          <p:cNvPr id="5" name="Rectangle 4"/>
          <p:cNvSpPr/>
          <p:nvPr/>
        </p:nvSpPr>
        <p:spPr>
          <a:xfrm>
            <a:off x="1158891" y="345757"/>
            <a:ext cx="7772577" cy="769441"/>
          </a:xfrm>
          <a:prstGeom prst="rect">
            <a:avLst/>
          </a:prstGeom>
        </p:spPr>
        <p:txBody>
          <a:bodyPr wrap="none">
            <a:spAutoFit/>
          </a:bodyPr>
          <a:lstStyle/>
          <a:p>
            <a:pPr marL="0" indent="0" algn="ctr" defTabSz="457036">
              <a:buNone/>
              <a:defRPr/>
            </a:pPr>
            <a:r>
              <a:rPr lang="en-US" sz="4400" b="1" dirty="0" smtClean="0">
                <a:solidFill>
                  <a:srgbClr val="669900"/>
                </a:solidFill>
                <a:latin typeface="Calibri" pitchFamily="34" charset="0"/>
                <a:cs typeface="Calibri" pitchFamily="34" charset="0"/>
              </a:rPr>
              <a:t>Key Climate Policies &amp; Initiatives</a:t>
            </a:r>
            <a:endParaRPr lang="en-US" sz="4400" dirty="0">
              <a:latin typeface="Calibri" pitchFamily="34" charset="0"/>
              <a:cs typeface="Calibri" pitchFamily="34" charset="0"/>
            </a:endParaRPr>
          </a:p>
        </p:txBody>
      </p:sp>
    </p:spTree>
    <p:extLst>
      <p:ext uri="{BB962C8B-B14F-4D97-AF65-F5344CB8AC3E}">
        <p14:creationId xmlns:p14="http://schemas.microsoft.com/office/powerpoint/2010/main" val="65499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68032" y="485775"/>
            <a:ext cx="8101540" cy="914400"/>
          </a:xfrm>
        </p:spPr>
        <p:txBody>
          <a:bodyPr/>
          <a:lstStyle/>
          <a:p>
            <a:pPr algn="ctr"/>
            <a:r>
              <a:rPr lang="en-US" sz="4400" b="1" smtClean="0">
                <a:solidFill>
                  <a:srgbClr val="669900"/>
                </a:solidFill>
                <a:latin typeface="Calibri" pitchFamily="34" charset="0"/>
                <a:cs typeface="Calibri" pitchFamily="34" charset="0"/>
              </a:rPr>
              <a:t>Palo Alto’s RPS History</a:t>
            </a:r>
            <a:endParaRPr lang="en-US" sz="4400" b="1" dirty="0">
              <a:solidFill>
                <a:srgbClr val="669900"/>
              </a:solidFill>
              <a:latin typeface="Calibri" pitchFamily="34" charset="0"/>
              <a:cs typeface="Calibri" pitchFamily="34" charset="0"/>
            </a:endParaRPr>
          </a:p>
        </p:txBody>
      </p:sp>
      <p:grpSp>
        <p:nvGrpSpPr>
          <p:cNvPr id="5" name="Group 29"/>
          <p:cNvGrpSpPr>
            <a:grpSpLocks/>
          </p:cNvGrpSpPr>
          <p:nvPr/>
        </p:nvGrpSpPr>
        <p:grpSpPr bwMode="auto">
          <a:xfrm>
            <a:off x="1191238" y="2247900"/>
            <a:ext cx="7716838" cy="2895600"/>
            <a:chOff x="611" y="1536"/>
            <a:chExt cx="4861" cy="1824"/>
          </a:xfrm>
        </p:grpSpPr>
        <p:sp>
          <p:nvSpPr>
            <p:cNvPr id="6" name="AutoShape 5"/>
            <p:cNvSpPr>
              <a:spLocks noChangeArrowheads="1"/>
            </p:cNvSpPr>
            <p:nvPr/>
          </p:nvSpPr>
          <p:spPr bwMode="auto">
            <a:xfrm>
              <a:off x="624" y="2256"/>
              <a:ext cx="4848" cy="240"/>
            </a:xfrm>
            <a:prstGeom prst="rightArrow">
              <a:avLst>
                <a:gd name="adj1" fmla="val 100000"/>
                <a:gd name="adj2" fmla="val 1194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cs typeface="Calibri" pitchFamily="34" charset="0"/>
              </a:endParaRPr>
            </a:p>
          </p:txBody>
        </p:sp>
        <p:sp>
          <p:nvSpPr>
            <p:cNvPr id="7" name="Line 7"/>
            <p:cNvSpPr>
              <a:spLocks noChangeShapeType="1"/>
            </p:cNvSpPr>
            <p:nvPr/>
          </p:nvSpPr>
          <p:spPr bwMode="auto">
            <a:xfrm flipV="1">
              <a:off x="1008" y="2112"/>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8" name="Line 8"/>
            <p:cNvSpPr>
              <a:spLocks noChangeShapeType="1"/>
            </p:cNvSpPr>
            <p:nvPr/>
          </p:nvSpPr>
          <p:spPr bwMode="auto">
            <a:xfrm flipV="1">
              <a:off x="2400" y="2160"/>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9" name="Line 9"/>
            <p:cNvSpPr>
              <a:spLocks noChangeShapeType="1"/>
            </p:cNvSpPr>
            <p:nvPr/>
          </p:nvSpPr>
          <p:spPr bwMode="auto">
            <a:xfrm flipV="1">
              <a:off x="2976" y="225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10" name="Line 10"/>
            <p:cNvSpPr>
              <a:spLocks noChangeShapeType="1"/>
            </p:cNvSpPr>
            <p:nvPr/>
          </p:nvSpPr>
          <p:spPr bwMode="auto">
            <a:xfrm flipV="1">
              <a:off x="4416" y="2160"/>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11" name="Text Box 11"/>
            <p:cNvSpPr txBox="1">
              <a:spLocks noChangeArrowheads="1"/>
            </p:cNvSpPr>
            <p:nvPr/>
          </p:nvSpPr>
          <p:spPr bwMode="auto">
            <a:xfrm>
              <a:off x="984" y="22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alibri" pitchFamily="34" charset="0"/>
                  <a:cs typeface="Calibri" pitchFamily="34" charset="0"/>
                </a:rPr>
                <a:t>2002</a:t>
              </a:r>
            </a:p>
          </p:txBody>
        </p:sp>
        <p:sp>
          <p:nvSpPr>
            <p:cNvPr id="12" name="Text Box 12"/>
            <p:cNvSpPr txBox="1">
              <a:spLocks noChangeArrowheads="1"/>
            </p:cNvSpPr>
            <p:nvPr/>
          </p:nvSpPr>
          <p:spPr bwMode="auto">
            <a:xfrm>
              <a:off x="2376" y="22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alibri" pitchFamily="34" charset="0"/>
                  <a:cs typeface="Calibri" pitchFamily="34" charset="0"/>
                </a:rPr>
                <a:t>2006</a:t>
              </a:r>
            </a:p>
          </p:txBody>
        </p:sp>
        <p:sp>
          <p:nvSpPr>
            <p:cNvPr id="13" name="Text Box 13"/>
            <p:cNvSpPr txBox="1">
              <a:spLocks noChangeArrowheads="1"/>
            </p:cNvSpPr>
            <p:nvPr/>
          </p:nvSpPr>
          <p:spPr bwMode="auto">
            <a:xfrm>
              <a:off x="2952" y="22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alibri" pitchFamily="34" charset="0"/>
                  <a:cs typeface="Calibri" pitchFamily="34" charset="0"/>
                </a:rPr>
                <a:t>2007</a:t>
              </a:r>
            </a:p>
          </p:txBody>
        </p:sp>
        <p:sp>
          <p:nvSpPr>
            <p:cNvPr id="14" name="Text Box 14"/>
            <p:cNvSpPr txBox="1">
              <a:spLocks noChangeArrowheads="1"/>
            </p:cNvSpPr>
            <p:nvPr/>
          </p:nvSpPr>
          <p:spPr bwMode="auto">
            <a:xfrm>
              <a:off x="4392" y="22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alibri" pitchFamily="34" charset="0"/>
                  <a:cs typeface="Calibri" pitchFamily="34" charset="0"/>
                </a:rPr>
                <a:t>2011</a:t>
              </a:r>
            </a:p>
          </p:txBody>
        </p:sp>
        <p:sp>
          <p:nvSpPr>
            <p:cNvPr id="15" name="Text Box 17"/>
            <p:cNvSpPr txBox="1">
              <a:spLocks noChangeArrowheads="1"/>
            </p:cNvSpPr>
            <p:nvPr/>
          </p:nvSpPr>
          <p:spPr bwMode="auto">
            <a:xfrm>
              <a:off x="624" y="1536"/>
              <a:ext cx="8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latin typeface="Calibri" pitchFamily="34" charset="0"/>
                  <a:cs typeface="Calibri" pitchFamily="34" charset="0"/>
                </a:rPr>
                <a:t>20% by 2017</a:t>
              </a:r>
            </a:p>
            <a:p>
              <a:pPr algn="ctr"/>
              <a:r>
                <a:rPr lang="en-US" dirty="0">
                  <a:latin typeface="Calibri" pitchFamily="34" charset="0"/>
                  <a:cs typeface="Calibri" pitchFamily="34" charset="0"/>
                </a:rPr>
                <a:t>(SB 1078)</a:t>
              </a:r>
            </a:p>
          </p:txBody>
        </p:sp>
        <p:sp>
          <p:nvSpPr>
            <p:cNvPr id="16" name="Line 18"/>
            <p:cNvSpPr>
              <a:spLocks noChangeShapeType="1"/>
            </p:cNvSpPr>
            <p:nvPr/>
          </p:nvSpPr>
          <p:spPr bwMode="auto">
            <a:xfrm flipV="1">
              <a:off x="1008" y="1920"/>
              <a:ext cx="0" cy="816"/>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17" name="Text Box 19"/>
            <p:cNvSpPr txBox="1">
              <a:spLocks noChangeArrowheads="1"/>
            </p:cNvSpPr>
            <p:nvPr/>
          </p:nvSpPr>
          <p:spPr bwMode="auto">
            <a:xfrm>
              <a:off x="611" y="2764"/>
              <a:ext cx="9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Calibri" pitchFamily="34" charset="0"/>
                  <a:cs typeface="Calibri" pitchFamily="34" charset="0"/>
                </a:rPr>
                <a:t>10% by 2008,</a:t>
              </a:r>
            </a:p>
            <a:p>
              <a:pPr algn="ctr"/>
              <a:r>
                <a:rPr lang="en-US">
                  <a:latin typeface="Calibri" pitchFamily="34" charset="0"/>
                  <a:cs typeface="Calibri" pitchFamily="34" charset="0"/>
                </a:rPr>
                <a:t>20% by 2015</a:t>
              </a:r>
            </a:p>
          </p:txBody>
        </p:sp>
        <p:sp>
          <p:nvSpPr>
            <p:cNvPr id="18" name="Line 20"/>
            <p:cNvSpPr>
              <a:spLocks noChangeShapeType="1"/>
            </p:cNvSpPr>
            <p:nvPr/>
          </p:nvSpPr>
          <p:spPr bwMode="auto">
            <a:xfrm flipV="1">
              <a:off x="2400" y="1920"/>
              <a:ext cx="0" cy="24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19" name="Text Box 21"/>
            <p:cNvSpPr txBox="1">
              <a:spLocks noChangeArrowheads="1"/>
            </p:cNvSpPr>
            <p:nvPr/>
          </p:nvSpPr>
          <p:spPr bwMode="auto">
            <a:xfrm>
              <a:off x="2064" y="1536"/>
              <a:ext cx="8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Calibri" pitchFamily="34" charset="0"/>
                  <a:cs typeface="Calibri" pitchFamily="34" charset="0"/>
                </a:rPr>
                <a:t>20% by 2010</a:t>
              </a:r>
            </a:p>
            <a:p>
              <a:pPr algn="ctr"/>
              <a:r>
                <a:rPr lang="en-US">
                  <a:latin typeface="Calibri" pitchFamily="34" charset="0"/>
                  <a:cs typeface="Calibri" pitchFamily="34" charset="0"/>
                </a:rPr>
                <a:t>(SB 107)</a:t>
              </a:r>
            </a:p>
          </p:txBody>
        </p:sp>
        <p:sp>
          <p:nvSpPr>
            <p:cNvPr id="20" name="Text Box 22"/>
            <p:cNvSpPr txBox="1">
              <a:spLocks noChangeArrowheads="1"/>
            </p:cNvSpPr>
            <p:nvPr/>
          </p:nvSpPr>
          <p:spPr bwMode="auto">
            <a:xfrm>
              <a:off x="2645" y="2783"/>
              <a:ext cx="907"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Calibri" pitchFamily="34" charset="0"/>
                  <a:cs typeface="Calibri" pitchFamily="34" charset="0"/>
                </a:rPr>
                <a:t>20% by 2008,</a:t>
              </a:r>
            </a:p>
            <a:p>
              <a:pPr algn="ctr"/>
              <a:r>
                <a:rPr lang="en-US">
                  <a:latin typeface="Calibri" pitchFamily="34" charset="0"/>
                  <a:cs typeface="Calibri" pitchFamily="34" charset="0"/>
                </a:rPr>
                <a:t>30% by 2012,</a:t>
              </a:r>
            </a:p>
            <a:p>
              <a:pPr algn="ctr"/>
              <a:r>
                <a:rPr lang="en-US">
                  <a:latin typeface="Calibri" pitchFamily="34" charset="0"/>
                  <a:cs typeface="Calibri" pitchFamily="34" charset="0"/>
                </a:rPr>
                <a:t>33% by 2015</a:t>
              </a:r>
            </a:p>
          </p:txBody>
        </p:sp>
        <p:sp>
          <p:nvSpPr>
            <p:cNvPr id="21" name="Line 24"/>
            <p:cNvSpPr>
              <a:spLocks noChangeShapeType="1"/>
            </p:cNvSpPr>
            <p:nvPr/>
          </p:nvSpPr>
          <p:spPr bwMode="auto">
            <a:xfrm flipV="1">
              <a:off x="2976" y="2544"/>
              <a:ext cx="0" cy="24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22" name="Line 25"/>
            <p:cNvSpPr>
              <a:spLocks noChangeShapeType="1"/>
            </p:cNvSpPr>
            <p:nvPr/>
          </p:nvSpPr>
          <p:spPr bwMode="auto">
            <a:xfrm flipV="1">
              <a:off x="4416" y="1920"/>
              <a:ext cx="0" cy="816"/>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itchFamily="34" charset="0"/>
                <a:cs typeface="Calibri" pitchFamily="34" charset="0"/>
              </a:endParaRPr>
            </a:p>
          </p:txBody>
        </p:sp>
        <p:sp>
          <p:nvSpPr>
            <p:cNvPr id="23" name="Text Box 26"/>
            <p:cNvSpPr txBox="1">
              <a:spLocks noChangeArrowheads="1"/>
            </p:cNvSpPr>
            <p:nvPr/>
          </p:nvSpPr>
          <p:spPr bwMode="auto">
            <a:xfrm>
              <a:off x="4055" y="2784"/>
              <a:ext cx="8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Calibri" pitchFamily="34" charset="0"/>
                  <a:cs typeface="Calibri" pitchFamily="34" charset="0"/>
                </a:rPr>
                <a:t>33% by 2015</a:t>
              </a:r>
            </a:p>
          </p:txBody>
        </p:sp>
        <p:sp>
          <p:nvSpPr>
            <p:cNvPr id="24" name="Text Box 27"/>
            <p:cNvSpPr txBox="1">
              <a:spLocks noChangeArrowheads="1"/>
            </p:cNvSpPr>
            <p:nvPr/>
          </p:nvSpPr>
          <p:spPr bwMode="auto">
            <a:xfrm>
              <a:off x="4074" y="1536"/>
              <a:ext cx="8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Calibri" pitchFamily="34" charset="0"/>
                  <a:cs typeface="Calibri" pitchFamily="34" charset="0"/>
                </a:rPr>
                <a:t>33% by 2020</a:t>
              </a:r>
            </a:p>
            <a:p>
              <a:pPr algn="ctr"/>
              <a:r>
                <a:rPr lang="en-US">
                  <a:latin typeface="Calibri" pitchFamily="34" charset="0"/>
                  <a:cs typeface="Calibri" pitchFamily="34" charset="0"/>
                </a:rPr>
                <a:t>(SB X1-2)</a:t>
              </a:r>
            </a:p>
          </p:txBody>
        </p:sp>
      </p:grpSp>
      <p:sp>
        <p:nvSpPr>
          <p:cNvPr id="25" name="Text Box 15"/>
          <p:cNvSpPr txBox="1">
            <a:spLocks noChangeArrowheads="1"/>
          </p:cNvSpPr>
          <p:nvPr/>
        </p:nvSpPr>
        <p:spPr bwMode="auto">
          <a:xfrm>
            <a:off x="1036683" y="1515085"/>
            <a:ext cx="1685251" cy="523220"/>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latin typeface="Calibri" pitchFamily="34" charset="0"/>
                <a:cs typeface="Calibri" pitchFamily="34" charset="0"/>
              </a:rPr>
              <a:t>California</a:t>
            </a:r>
          </a:p>
        </p:txBody>
      </p:sp>
      <p:sp>
        <p:nvSpPr>
          <p:cNvPr id="26" name="Text Box 16"/>
          <p:cNvSpPr txBox="1">
            <a:spLocks noChangeArrowheads="1"/>
          </p:cNvSpPr>
          <p:nvPr/>
        </p:nvSpPr>
        <p:spPr bwMode="auto">
          <a:xfrm>
            <a:off x="1095988" y="5154245"/>
            <a:ext cx="1535113" cy="528637"/>
          </a:xfrm>
          <a:prstGeom prst="rect">
            <a:avLst/>
          </a:prstGeom>
          <a:solidFill>
            <a:srgbClr val="CC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latin typeface="Calibri" pitchFamily="34" charset="0"/>
                <a:cs typeface="Calibri" pitchFamily="34" charset="0"/>
              </a:rPr>
              <a:t>Palo Alto</a:t>
            </a:r>
          </a:p>
        </p:txBody>
      </p:sp>
      <p:sp>
        <p:nvSpPr>
          <p:cNvPr id="2" name="TextBox 1"/>
          <p:cNvSpPr txBox="1"/>
          <p:nvPr/>
        </p:nvSpPr>
        <p:spPr>
          <a:xfrm>
            <a:off x="3993176" y="5221217"/>
            <a:ext cx="4914900" cy="646331"/>
          </a:xfrm>
          <a:prstGeom prst="rect">
            <a:avLst/>
          </a:prstGeom>
          <a:noFill/>
        </p:spPr>
        <p:txBody>
          <a:bodyPr wrap="square" rtlCol="0">
            <a:spAutoFit/>
          </a:bodyPr>
          <a:lstStyle/>
          <a:p>
            <a:r>
              <a:rPr lang="en-US" b="1" i="1" dirty="0" smtClean="0">
                <a:solidFill>
                  <a:srgbClr val="669900"/>
                </a:solidFill>
                <a:ea typeface="Verdana" pitchFamily="34" charset="0"/>
                <a:cs typeface="Verdana" pitchFamily="34" charset="0"/>
              </a:rPr>
              <a:t>Palo Alto’s RPS is 33% by 2015 </a:t>
            </a:r>
            <a:r>
              <a:rPr lang="en-US" b="1" i="1" dirty="0">
                <a:solidFill>
                  <a:srgbClr val="669900"/>
                </a:solidFill>
                <a:ea typeface="Verdana" pitchFamily="34" charset="0"/>
                <a:cs typeface="Verdana" pitchFamily="34" charset="0"/>
              </a:rPr>
              <a:t>with a rate impact up to 0.5 ¢/kWh</a:t>
            </a:r>
            <a:r>
              <a:rPr lang="en-US" b="1" i="1" dirty="0" smtClean="0">
                <a:solidFill>
                  <a:srgbClr val="669900"/>
                </a:solidFill>
                <a:ea typeface="Verdana" pitchFamily="34" charset="0"/>
                <a:cs typeface="Verdana" pitchFamily="34" charset="0"/>
              </a:rPr>
              <a:t> </a:t>
            </a:r>
            <a:endParaRPr lang="en-US" b="1" i="1" dirty="0">
              <a:solidFill>
                <a:srgbClr val="669900"/>
              </a:solidFill>
              <a:ea typeface="Verdana" pitchFamily="34" charset="0"/>
              <a:cs typeface="Verdana" pitchFamily="34" charset="0"/>
            </a:endParaRPr>
          </a:p>
        </p:txBody>
      </p:sp>
    </p:spTree>
    <p:extLst>
      <p:ext uri="{BB962C8B-B14F-4D97-AF65-F5344CB8AC3E}">
        <p14:creationId xmlns:p14="http://schemas.microsoft.com/office/powerpoint/2010/main" val="299234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18" y="220630"/>
            <a:ext cx="7953153" cy="914400"/>
          </a:xfrm>
        </p:spPr>
        <p:txBody>
          <a:bodyPr/>
          <a:lstStyle/>
          <a:p>
            <a:pPr algn="ctr"/>
            <a:r>
              <a:rPr lang="en-US" b="1" dirty="0" smtClean="0">
                <a:solidFill>
                  <a:srgbClr val="669900"/>
                </a:solidFill>
                <a:latin typeface="Calibri" pitchFamily="34" charset="0"/>
                <a:cs typeface="Calibri" pitchFamily="34" charset="0"/>
              </a:rPr>
              <a:t>Contracted RPS Resources</a:t>
            </a:r>
            <a:endParaRPr lang="en-US" b="1" dirty="0">
              <a:solidFill>
                <a:srgbClr val="669900"/>
              </a:solidFill>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07" y="958768"/>
            <a:ext cx="7495953" cy="50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70" y="129166"/>
            <a:ext cx="8022335" cy="1143000"/>
          </a:xfrm>
        </p:spPr>
        <p:txBody>
          <a:bodyPr/>
          <a:lstStyle/>
          <a:p>
            <a:r>
              <a:rPr lang="en-US" dirty="0" smtClean="0">
                <a:solidFill>
                  <a:srgbClr val="669900"/>
                </a:solidFill>
              </a:rPr>
              <a:t>Palo Alto’s Renewable Resources</a:t>
            </a:r>
            <a:endParaRPr lang="en-US" dirty="0">
              <a:solidFill>
                <a:srgbClr val="669900"/>
              </a:solidFill>
            </a:endParaRPr>
          </a:p>
        </p:txBody>
      </p:sp>
      <p:sp>
        <p:nvSpPr>
          <p:cNvPr id="8" name="Rectangle 1">
            <a:hlinkClick r:id="rId3"/>
          </p:cNvPr>
          <p:cNvSpPr>
            <a:spLocks noChangeArrowheads="1"/>
          </p:cNvSpPr>
          <p:nvPr/>
        </p:nvSpPr>
        <p:spPr bwMode="auto">
          <a:xfrm>
            <a:off x="4186238" y="1895475"/>
            <a:ext cx="162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1026" name="Picture 2" descr="https://maps.gstatic.com/mapfiles/ms2/micons/sun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ps.gstatic.com/mapfiles/ms2/micons/sun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aps.gstatic.com/mapfiles/ms2/micons/sun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aps.gstatic.com/mapfiles/ms2/micons/sun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maps.gstatic.com/mapfiles/ms2/micons/fl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aps.gstatic.com/mapfiles/ms2/micons/fl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maps.gstatic.com/mapfiles/ms2/micons/t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maps.gstatic.com/mapfiles/ms2/micons/t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maps.gstatic.com/mapfiles/ms2/micons/t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maps.gstatic.com/mapfiles/ms2/micons/t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maps.gstatic.com/mapfiles/ms2/micons/t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18954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5456" y="1124905"/>
            <a:ext cx="3477081" cy="5124480"/>
          </a:xfrm>
          <a:prstGeom prst="rect">
            <a:avLst/>
          </a:prstGeom>
          <a:noFill/>
        </p:spPr>
        <p:txBody>
          <a:bodyPr wrap="square" rtlCol="0">
            <a:spAutoFit/>
          </a:bodyPr>
          <a:lstStyle/>
          <a:p>
            <a:r>
              <a:rPr lang="en-US" u="sng" dirty="0" smtClean="0"/>
              <a:t>Solar Projects</a:t>
            </a:r>
          </a:p>
          <a:p>
            <a:pPr marL="285750" indent="-285750">
              <a:buFont typeface="Arial" pitchFamily="34" charset="0"/>
              <a:buChar char="•"/>
            </a:pPr>
            <a:r>
              <a:rPr lang="en-US" sz="1600" dirty="0" smtClean="0"/>
              <a:t>Elevation Solar C</a:t>
            </a:r>
          </a:p>
          <a:p>
            <a:pPr marL="285750" indent="-285750">
              <a:buFont typeface="Arial" pitchFamily="34" charset="0"/>
              <a:buChar char="•"/>
            </a:pPr>
            <a:r>
              <a:rPr lang="en-US" sz="1600" dirty="0" smtClean="0"/>
              <a:t>Western Antelope Blue Sky Ranch B</a:t>
            </a:r>
            <a:endParaRPr lang="en-US" sz="1600" dirty="0"/>
          </a:p>
          <a:p>
            <a:pPr marL="285750" indent="-285750">
              <a:buFont typeface="Arial" pitchFamily="34" charset="0"/>
              <a:buChar char="•"/>
            </a:pPr>
            <a:r>
              <a:rPr lang="en-US" sz="1600" dirty="0" smtClean="0"/>
              <a:t>Frontier Solar</a:t>
            </a:r>
          </a:p>
          <a:p>
            <a:pPr marL="285750" indent="-285750">
              <a:buFont typeface="Arial" pitchFamily="34" charset="0"/>
              <a:buChar char="•"/>
            </a:pPr>
            <a:r>
              <a:rPr lang="en-US" sz="1600" dirty="0" smtClean="0"/>
              <a:t>Brannon Solar</a:t>
            </a:r>
          </a:p>
          <a:p>
            <a:pPr>
              <a:spcBef>
                <a:spcPts val="600"/>
              </a:spcBef>
            </a:pPr>
            <a:r>
              <a:rPr lang="en-US" u="sng" dirty="0" smtClean="0"/>
              <a:t>Wind Projects</a:t>
            </a:r>
          </a:p>
          <a:p>
            <a:pPr marL="285750" indent="-285750">
              <a:buFont typeface="Arial" pitchFamily="34" charset="0"/>
              <a:buChar char="•"/>
            </a:pPr>
            <a:r>
              <a:rPr lang="en-US" sz="1600" dirty="0" smtClean="0"/>
              <a:t>High Winds </a:t>
            </a:r>
          </a:p>
          <a:p>
            <a:pPr marL="285750" indent="-285750">
              <a:buFont typeface="Arial" pitchFamily="34" charset="0"/>
              <a:buChar char="•"/>
            </a:pPr>
            <a:r>
              <a:rPr lang="en-US" sz="1600" dirty="0" smtClean="0"/>
              <a:t>Shiloh Wind</a:t>
            </a:r>
          </a:p>
          <a:p>
            <a:pPr>
              <a:spcBef>
                <a:spcPts val="600"/>
              </a:spcBef>
            </a:pPr>
            <a:r>
              <a:rPr lang="en-US" u="sng" dirty="0" smtClean="0"/>
              <a:t>Landfill Gas </a:t>
            </a:r>
            <a:endParaRPr lang="en-US" u="sng" dirty="0"/>
          </a:p>
          <a:p>
            <a:pPr marL="285750" indent="-285750">
              <a:buFont typeface="Arial" pitchFamily="34" charset="0"/>
              <a:buChar char="•"/>
            </a:pPr>
            <a:r>
              <a:rPr lang="en-US" sz="1600" dirty="0" smtClean="0"/>
              <a:t>Santa Cruz</a:t>
            </a:r>
          </a:p>
          <a:p>
            <a:pPr marL="285750" indent="-285750">
              <a:buFont typeface="Arial" pitchFamily="34" charset="0"/>
              <a:buChar char="•"/>
            </a:pPr>
            <a:r>
              <a:rPr lang="en-US" sz="1600" dirty="0" smtClean="0"/>
              <a:t>Ox Mountain</a:t>
            </a:r>
          </a:p>
          <a:p>
            <a:pPr marL="285750" indent="-285750">
              <a:buFont typeface="Arial" pitchFamily="34" charset="0"/>
              <a:buChar char="•"/>
            </a:pPr>
            <a:r>
              <a:rPr lang="en-US" sz="1600" dirty="0" smtClean="0"/>
              <a:t>Keller Canyon</a:t>
            </a:r>
          </a:p>
          <a:p>
            <a:pPr marL="285750" indent="-285750">
              <a:buFont typeface="Arial" pitchFamily="34" charset="0"/>
              <a:buChar char="•"/>
            </a:pPr>
            <a:r>
              <a:rPr lang="en-US" sz="1600" dirty="0" smtClean="0"/>
              <a:t>Johnson Canyon</a:t>
            </a:r>
          </a:p>
          <a:p>
            <a:pPr marL="285750" indent="-285750">
              <a:buFont typeface="Arial" pitchFamily="34" charset="0"/>
              <a:buChar char="•"/>
            </a:pPr>
            <a:r>
              <a:rPr lang="en-US" sz="1600" dirty="0" smtClean="0"/>
              <a:t>San Joaquin</a:t>
            </a:r>
            <a:endParaRPr lang="en-US" sz="1600" dirty="0"/>
          </a:p>
          <a:p>
            <a:pPr>
              <a:spcBef>
                <a:spcPts val="600"/>
              </a:spcBef>
            </a:pPr>
            <a:r>
              <a:rPr lang="en-US" u="sng" dirty="0" smtClean="0"/>
              <a:t>Small Hydro</a:t>
            </a:r>
          </a:p>
          <a:p>
            <a:pPr marL="285750" indent="-285750">
              <a:buFont typeface="Arial" pitchFamily="34" charset="0"/>
              <a:buChar char="•"/>
            </a:pPr>
            <a:r>
              <a:rPr lang="en-US" sz="1600" dirty="0" smtClean="0"/>
              <a:t>New Spicer Meadows</a:t>
            </a:r>
          </a:p>
          <a:p>
            <a:pPr marL="285750" indent="-285750">
              <a:buFont typeface="Arial" pitchFamily="34" charset="0"/>
              <a:buChar char="•"/>
            </a:pPr>
            <a:r>
              <a:rPr lang="en-US" sz="1600" dirty="0" smtClean="0"/>
              <a:t>Lewiston, Nimbus, Stampede</a:t>
            </a:r>
          </a:p>
          <a:p>
            <a:endParaRPr lang="en-US" sz="1600" dirty="0"/>
          </a:p>
        </p:txBody>
      </p:sp>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8934" t="18125" r="11802" b="2689"/>
          <a:stretch/>
        </p:blipFill>
        <p:spPr bwMode="auto">
          <a:xfrm>
            <a:off x="4527549" y="1124905"/>
            <a:ext cx="3985087" cy="512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06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1412875" y="478465"/>
            <a:ext cx="7221538" cy="897528"/>
          </a:xfrm>
        </p:spPr>
        <p:txBody>
          <a:bodyPr/>
          <a:lstStyle/>
          <a:p>
            <a:pPr algn="ctr"/>
            <a:r>
              <a:rPr lang="en-US" b="1" dirty="0" smtClean="0">
                <a:solidFill>
                  <a:srgbClr val="669900"/>
                </a:solidFill>
                <a:latin typeface="Calibri" pitchFamily="34" charset="0"/>
                <a:cs typeface="Calibri" pitchFamily="34" charset="0"/>
              </a:rPr>
              <a:t>Palo Alto’s Solar PPAs</a:t>
            </a:r>
          </a:p>
        </p:txBody>
      </p:sp>
      <p:sp>
        <p:nvSpPr>
          <p:cNvPr id="3" name="Content Placeholder 2"/>
          <p:cNvSpPr>
            <a:spLocks noGrp="1"/>
          </p:cNvSpPr>
          <p:nvPr>
            <p:ph idx="1"/>
          </p:nvPr>
        </p:nvSpPr>
        <p:spPr>
          <a:xfrm>
            <a:off x="1286540" y="1369755"/>
            <a:ext cx="7666074" cy="4525963"/>
          </a:xfrm>
        </p:spPr>
        <p:txBody>
          <a:bodyPr/>
          <a:lstStyle/>
          <a:p>
            <a:pPr>
              <a:spcAft>
                <a:spcPts val="600"/>
              </a:spcAft>
              <a:buClrTx/>
              <a:buSzPct val="100000"/>
              <a:buFont typeface="Wingdings" pitchFamily="2" charset="2"/>
              <a:buChar char="§"/>
            </a:pPr>
            <a:r>
              <a:rPr lang="en-US" sz="2800" dirty="0" smtClean="0">
                <a:latin typeface="Calibri" pitchFamily="34" charset="0"/>
                <a:cs typeface="Calibri" pitchFamily="34" charset="0"/>
              </a:rPr>
              <a:t>4 solar PPAs executed in last 10 months</a:t>
            </a:r>
          </a:p>
          <a:p>
            <a:pPr>
              <a:spcAft>
                <a:spcPts val="600"/>
              </a:spcAft>
              <a:buClrTx/>
              <a:buSzPct val="100000"/>
              <a:buFont typeface="Wingdings" pitchFamily="2" charset="2"/>
              <a:buChar char="§"/>
            </a:pPr>
            <a:r>
              <a:rPr lang="en-US" sz="2800" dirty="0" smtClean="0">
                <a:latin typeface="Calibri" pitchFamily="34" charset="0"/>
                <a:cs typeface="Calibri" pitchFamily="34" charset="0"/>
              </a:rPr>
              <a:t>Weighted average price: $70.40/MWh</a:t>
            </a:r>
          </a:p>
          <a:p>
            <a:pPr>
              <a:spcAft>
                <a:spcPts val="600"/>
              </a:spcAft>
              <a:buClrTx/>
              <a:buSzPct val="100000"/>
              <a:buFont typeface="Wingdings" pitchFamily="2" charset="2"/>
              <a:buChar char="§"/>
            </a:pPr>
            <a:r>
              <a:rPr lang="en-US" sz="2800" dirty="0" smtClean="0">
                <a:latin typeface="Calibri" pitchFamily="34" charset="0"/>
                <a:cs typeface="Calibri" pitchFamily="34" charset="0"/>
              </a:rPr>
              <a:t>100 MW</a:t>
            </a:r>
            <a:r>
              <a:rPr lang="en-US" sz="2800" baseline="-25000" dirty="0" smtClean="0">
                <a:latin typeface="Calibri" pitchFamily="34" charset="0"/>
                <a:cs typeface="Calibri" pitchFamily="34" charset="0"/>
              </a:rPr>
              <a:t>AC</a:t>
            </a:r>
            <a:r>
              <a:rPr lang="en-US" sz="2800" dirty="0" smtClean="0">
                <a:latin typeface="Calibri" pitchFamily="34" charset="0"/>
                <a:cs typeface="Calibri" pitchFamily="34" charset="0"/>
              </a:rPr>
              <a:t> total</a:t>
            </a:r>
          </a:p>
          <a:p>
            <a:pPr>
              <a:spcAft>
                <a:spcPts val="600"/>
              </a:spcAft>
              <a:buClrTx/>
              <a:buSzPct val="100000"/>
              <a:buFont typeface="Wingdings" pitchFamily="2" charset="2"/>
              <a:buChar char="§"/>
            </a:pPr>
            <a:r>
              <a:rPr lang="en-US" sz="2800" dirty="0" smtClean="0">
                <a:latin typeface="Calibri" pitchFamily="34" charset="0"/>
                <a:cs typeface="Calibri" pitchFamily="34" charset="0"/>
              </a:rPr>
              <a:t>25-30 year terms</a:t>
            </a:r>
          </a:p>
          <a:p>
            <a:pPr>
              <a:spcAft>
                <a:spcPts val="600"/>
              </a:spcAft>
              <a:buClrTx/>
              <a:buSzPct val="100000"/>
              <a:buFont typeface="Wingdings" pitchFamily="2" charset="2"/>
              <a:buChar char="§"/>
            </a:pPr>
            <a:r>
              <a:rPr lang="en-US" sz="2800" dirty="0" smtClean="0">
                <a:latin typeface="Calibri" pitchFamily="34" charset="0"/>
                <a:cs typeface="Calibri" pitchFamily="34" charset="0"/>
              </a:rPr>
              <a:t>1 COD in late 2014</a:t>
            </a:r>
          </a:p>
          <a:p>
            <a:pPr>
              <a:spcAft>
                <a:spcPts val="600"/>
              </a:spcAft>
              <a:buClrTx/>
              <a:buSzPct val="100000"/>
              <a:buFont typeface="Wingdings" pitchFamily="2" charset="2"/>
              <a:buChar char="§"/>
            </a:pPr>
            <a:r>
              <a:rPr lang="en-US" sz="2800" dirty="0" smtClean="0">
                <a:latin typeface="Calibri" pitchFamily="34" charset="0"/>
                <a:cs typeface="Calibri" pitchFamily="34" charset="0"/>
              </a:rPr>
              <a:t>3 CODs in late 2016</a:t>
            </a:r>
            <a:endParaRPr lang="en-US" sz="2800" dirty="0">
              <a:latin typeface="Calibri" pitchFamily="34" charset="0"/>
              <a:cs typeface="Calibri"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803" t="31170" r="17239" b="18744"/>
          <a:stretch/>
        </p:blipFill>
        <p:spPr bwMode="auto">
          <a:xfrm>
            <a:off x="4844160" y="2507602"/>
            <a:ext cx="3483763" cy="388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233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10850</TotalTime>
  <Words>1828</Words>
  <Application>Microsoft Office PowerPoint</Application>
  <PresentationFormat>On-screen Show (4:3)</PresentationFormat>
  <Paragraphs>234</Paragraphs>
  <Slides>20</Slides>
  <Notes>11</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Custom Design</vt:lpstr>
      <vt:lpstr>2_Custom Design</vt:lpstr>
      <vt:lpstr>PowerPoint Presentation</vt:lpstr>
      <vt:lpstr>PowerPoint Presentation</vt:lpstr>
      <vt:lpstr>PowerPoint Presentation</vt:lpstr>
      <vt:lpstr>Palo Alto’s Electric Utility</vt:lpstr>
      <vt:lpstr>PowerPoint Presentation</vt:lpstr>
      <vt:lpstr>Palo Alto’s RPS History</vt:lpstr>
      <vt:lpstr>Contracted RPS Resources</vt:lpstr>
      <vt:lpstr>Palo Alto’s Renewable Resources</vt:lpstr>
      <vt:lpstr>Palo Alto’s Solar PPAs</vt:lpstr>
      <vt:lpstr>Price and Value Factors Considered</vt:lpstr>
      <vt:lpstr>Managing the Portfolio under Various Hydro Conditions</vt:lpstr>
      <vt:lpstr>Palo Alto’s Resource Supply Mix</vt:lpstr>
      <vt:lpstr>Palo Alto’s Carbon Neutral Plan</vt:lpstr>
      <vt:lpstr>Electric Supply GHG Emissions</vt:lpstr>
      <vt:lpstr>Renewable Energy Supplies &amp; Green Premium Carbon neutrality with a total rate impact of 0.2 ¢/kWh,  or about $0.80/month for a home</vt:lpstr>
      <vt:lpstr>Palo AltoGreen</vt:lpstr>
      <vt:lpstr>PV Partners Program</vt:lpstr>
      <vt:lpstr>Clean Local Energy Accessible Now (CLEAN)</vt:lpstr>
      <vt:lpstr>Carbon Neutral – It’s Our Passion</vt:lpstr>
      <vt:lpstr>CONTACT INFORMATION</vt:lpstr>
    </vt:vector>
  </TitlesOfParts>
  <Company>RHDG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Hopfer</dc:creator>
  <cp:lastModifiedBy>Fong, Valerie</cp:lastModifiedBy>
  <cp:revision>234</cp:revision>
  <cp:lastPrinted>2013-09-03T18:12:20Z</cp:lastPrinted>
  <dcterms:created xsi:type="dcterms:W3CDTF">2011-10-11T20:34:08Z</dcterms:created>
  <dcterms:modified xsi:type="dcterms:W3CDTF">2013-09-15T16:46:08Z</dcterms:modified>
</cp:coreProperties>
</file>