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handoutMasterIdLst>
    <p:handoutMasterId r:id="rId15"/>
  </p:handoutMasterIdLst>
  <p:sldIdLst>
    <p:sldId id="386" r:id="rId2"/>
    <p:sldId id="455" r:id="rId3"/>
    <p:sldId id="456" r:id="rId4"/>
    <p:sldId id="453" r:id="rId5"/>
    <p:sldId id="469" r:id="rId6"/>
    <p:sldId id="413" r:id="rId7"/>
    <p:sldId id="470" r:id="rId8"/>
    <p:sldId id="471" r:id="rId9"/>
    <p:sldId id="472" r:id="rId10"/>
    <p:sldId id="473" r:id="rId11"/>
    <p:sldId id="474" r:id="rId12"/>
    <p:sldId id="426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CCECFF"/>
    <a:srgbClr val="DFE0E5"/>
    <a:srgbClr val="000000"/>
    <a:srgbClr val="C8C9D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424" autoAdjust="0"/>
  </p:normalViewPr>
  <p:slideViewPr>
    <p:cSldViewPr>
      <p:cViewPr varScale="1">
        <p:scale>
          <a:sx n="70" d="100"/>
          <a:sy n="70" d="100"/>
        </p:scale>
        <p:origin x="-734" y="-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M:\Dynegy\2011%20OTC%20Support\MBPP%20summary%20day-night%20baseline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055616797900264"/>
          <c:y val="4.1883845401677645E-2"/>
          <c:w val="0.72398811990606438"/>
          <c:h val="0.78778024604466368"/>
        </c:manualLayout>
      </c:layout>
      <c:barChart>
        <c:barDir val="col"/>
        <c:grouping val="clustered"/>
        <c:ser>
          <c:idx val="0"/>
          <c:order val="0"/>
          <c:tx>
            <c:v>Day</c:v>
          </c:tx>
          <c:cat>
            <c:strRef>
              <c:f>Sheet2!$B$2:$B$13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Sheet2!$C$2:$C$13</c:f>
              <c:numCache>
                <c:formatCode>#,##0</c:formatCode>
                <c:ptCount val="12"/>
                <c:pt idx="0">
                  <c:v>24496172</c:v>
                </c:pt>
                <c:pt idx="1">
                  <c:v>26499314</c:v>
                </c:pt>
                <c:pt idx="2">
                  <c:v>27190344</c:v>
                </c:pt>
                <c:pt idx="3">
                  <c:v>20535816</c:v>
                </c:pt>
                <c:pt idx="4">
                  <c:v>23426009</c:v>
                </c:pt>
                <c:pt idx="5">
                  <c:v>16774411</c:v>
                </c:pt>
                <c:pt idx="6">
                  <c:v>8703866</c:v>
                </c:pt>
                <c:pt idx="7">
                  <c:v>10039656</c:v>
                </c:pt>
                <c:pt idx="8">
                  <c:v>4607439</c:v>
                </c:pt>
                <c:pt idx="9">
                  <c:v>9548269</c:v>
                </c:pt>
                <c:pt idx="10">
                  <c:v>9810552</c:v>
                </c:pt>
                <c:pt idx="11">
                  <c:v>13925586</c:v>
                </c:pt>
              </c:numCache>
            </c:numRef>
          </c:val>
        </c:ser>
        <c:ser>
          <c:idx val="1"/>
          <c:order val="1"/>
          <c:tx>
            <c:v>Night</c:v>
          </c:tx>
          <c:cat>
            <c:strRef>
              <c:f>Sheet2!$B$2:$B$13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Sheet2!$D$2:$D$13</c:f>
              <c:numCache>
                <c:formatCode>#,##0</c:formatCode>
                <c:ptCount val="12"/>
                <c:pt idx="0">
                  <c:v>20489184</c:v>
                </c:pt>
                <c:pt idx="1">
                  <c:v>34848088</c:v>
                </c:pt>
                <c:pt idx="2">
                  <c:v>23440221</c:v>
                </c:pt>
                <c:pt idx="3">
                  <c:v>40277293</c:v>
                </c:pt>
                <c:pt idx="4">
                  <c:v>64570667</c:v>
                </c:pt>
                <c:pt idx="5">
                  <c:v>30070109</c:v>
                </c:pt>
                <c:pt idx="6">
                  <c:v>15516614</c:v>
                </c:pt>
                <c:pt idx="7">
                  <c:v>18087783</c:v>
                </c:pt>
                <c:pt idx="8">
                  <c:v>17870506</c:v>
                </c:pt>
                <c:pt idx="9">
                  <c:v>33513427</c:v>
                </c:pt>
                <c:pt idx="10">
                  <c:v>12831945</c:v>
                </c:pt>
                <c:pt idx="11">
                  <c:v>9126102</c:v>
                </c:pt>
              </c:numCache>
            </c:numRef>
          </c:val>
        </c:ser>
        <c:axId val="101379456"/>
        <c:axId val="103105664"/>
      </c:barChart>
      <c:catAx>
        <c:axId val="101379456"/>
        <c:scaling>
          <c:orientation val="minMax"/>
        </c:scaling>
        <c:axPos val="b"/>
        <c:numFmt formatCode="@" sourceLinked="0"/>
        <c:tickLblPos val="nextTo"/>
        <c:txPr>
          <a:bodyPr rot="-3360000" vert="horz"/>
          <a:lstStyle/>
          <a:p>
            <a:pPr>
              <a:defRPr/>
            </a:pPr>
            <a:endParaRPr lang="en-US"/>
          </a:p>
        </c:txPr>
        <c:crossAx val="103105664"/>
        <c:crosses val="autoZero"/>
        <c:auto val="1"/>
        <c:lblAlgn val="ctr"/>
        <c:lblOffset val="100"/>
        <c:tickLblSkip val="1"/>
      </c:catAx>
      <c:valAx>
        <c:axId val="103105664"/>
        <c:scaling>
          <c:orientation val="minMax"/>
        </c:scaling>
        <c:delete val="1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#,##0" sourceLinked="1"/>
        <c:tickLblPos val="none"/>
        <c:crossAx val="101379456"/>
        <c:crosses val="autoZero"/>
        <c:crossBetween val="between"/>
      </c:valAx>
      <c:spPr>
        <a:ln w="158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0715301837270361"/>
          <c:y val="0.11656734084710017"/>
          <c:w val="0.14891109149113993"/>
          <c:h val="0.16073700787401615"/>
        </c:manualLayout>
      </c:layout>
    </c:legend>
    <c:plotVisOnly val="1"/>
  </c:chart>
  <c:spPr>
    <a:ln>
      <a:noFill/>
    </a:ln>
  </c:spPr>
  <c:txPr>
    <a:bodyPr/>
    <a:lstStyle/>
    <a:p>
      <a:pPr>
        <a:defRPr sz="1200" baseline="0"/>
      </a:pPr>
      <a:endParaRPr lang="en-US"/>
    </a:p>
  </c:txPr>
  <c:externalData r:id="rId2"/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0.10969</cdr:x>
      <cdr:y>0.05882</cdr:y>
    </cdr:from>
    <cdr:to>
      <cdr:x>0.17949</cdr:x>
      <cdr:y>0.82353</cdr:y>
    </cdr:to>
    <cdr:sp macro="" textlink="">
      <cdr:nvSpPr>
        <cdr:cNvPr id="2" name="TextBox 1"/>
        <cdr:cNvSpPr txBox="1"/>
      </cdr:nvSpPr>
      <cdr:spPr>
        <a:xfrm xmlns:a="http://schemas.openxmlformats.org/drawingml/2006/main" rot="-5400000">
          <a:off x="-381000" y="1447800"/>
          <a:ext cx="2971800" cy="533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dirty="0" smtClean="0">
              <a:solidFill>
                <a:schemeClr val="tx1"/>
              </a:solidFill>
            </a:rPr>
            <a:t>Entrainment Numbers</a:t>
          </a:r>
          <a:endParaRPr lang="en-US" sz="1800" dirty="0">
            <a:solidFill>
              <a:schemeClr val="tx1"/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1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6F2F00E2-D7D6-41D7-8606-2F41E86CD4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6425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71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71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285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8C3D58D-07DE-4293-97DC-36170E11BA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8C3D58D-07DE-4293-97DC-36170E11BACB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288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D5A18-8950-4184-8022-8EF1B4671BB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06881B-871F-499C-8312-4648A5822D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0635A-CE86-47EE-91F7-0DE86C0E33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0061"/>
              </a:gs>
              <a:gs pos="100000">
                <a:srgbClr val="0000FF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" name="Picture 12" descr="C:\JRSWork\Logo_-_Vector_Image.wmf"/>
          <p:cNvPicPr>
            <a:picLocks noChangeAspect="1" noChangeArrowheads="1"/>
          </p:cNvPicPr>
          <p:nvPr/>
        </p:nvPicPr>
        <p:blipFill>
          <a:blip r:embed="rId2" cstate="print"/>
          <a:srcRect b="23184"/>
          <a:stretch>
            <a:fillRect/>
          </a:stretch>
        </p:blipFill>
        <p:spPr bwMode="auto">
          <a:xfrm>
            <a:off x="152400" y="6308725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458200" cy="1066800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2400" cy="4419600"/>
          </a:xfrm>
        </p:spPr>
        <p:txBody>
          <a:bodyPr/>
          <a:lstStyle>
            <a:lvl1pPr>
              <a:defRPr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793E4E-EB36-44C7-B54C-44DACF9B2D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96D28-4B54-4490-8EAE-5102FBFFAD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0061"/>
              </a:gs>
              <a:gs pos="100000">
                <a:srgbClr val="0000FF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6" name="Picture 12" descr="C:\JRSWork\Logo_-_Vector_Image.wmf"/>
          <p:cNvPicPr>
            <a:picLocks noChangeAspect="1" noChangeArrowheads="1"/>
          </p:cNvPicPr>
          <p:nvPr/>
        </p:nvPicPr>
        <p:blipFill>
          <a:blip r:embed="rId2" cstate="print"/>
          <a:srcRect b="23184"/>
          <a:stretch>
            <a:fillRect/>
          </a:stretch>
        </p:blipFill>
        <p:spPr bwMode="auto">
          <a:xfrm>
            <a:off x="152400" y="6308725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4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8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800">
                <a:solidFill>
                  <a:srgbClr val="000066"/>
                </a:solidFill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B03439-58C2-4B59-B42B-A8324864D5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F2294-0796-4809-8749-400FE1F119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0061"/>
              </a:gs>
              <a:gs pos="100000">
                <a:srgbClr val="0000FF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5" name="Picture 12" descr="C:\JRSWork\Logo_-_Vector_Image.wmf"/>
          <p:cNvPicPr>
            <a:picLocks noChangeAspect="1" noChangeArrowheads="1"/>
          </p:cNvPicPr>
          <p:nvPr/>
        </p:nvPicPr>
        <p:blipFill>
          <a:blip r:embed="rId2" cstate="print"/>
          <a:srcRect b="23184"/>
          <a:stretch>
            <a:fillRect/>
          </a:stretch>
        </p:blipFill>
        <p:spPr bwMode="auto">
          <a:xfrm>
            <a:off x="152400" y="6308725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914400"/>
          </a:xfrm>
        </p:spPr>
        <p:txBody>
          <a:bodyPr/>
          <a:lstStyle>
            <a:lvl1pPr>
              <a:defRPr sz="4000" b="1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 algn="r">
              <a:defRPr sz="16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7EB0F8C-5384-4B96-A5C8-FDE7EEC982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62995-D8F7-4F5C-9E22-EFE75E07AB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77200" cy="869950"/>
          </a:xfrm>
        </p:spPr>
        <p:txBody>
          <a:bodyPr anchor="b"/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0"/>
            <a:ext cx="5111750" cy="4449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8209C-6D59-42F0-BB15-04D12A22E6B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305800" cy="914400"/>
          </a:xfrm>
        </p:spPr>
        <p:txBody>
          <a:bodyPr anchor="b"/>
          <a:lstStyle>
            <a:lvl1pPr algn="ctr">
              <a:defRPr sz="4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81200" y="1600200"/>
            <a:ext cx="5486400" cy="4114800"/>
          </a:xfrm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5000"/>
            <a:ext cx="5827712" cy="457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10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21DFB-1504-4357-B77B-9F70C0A907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3"/>
          <p:cNvSpPr>
            <a:spLocks noChangeArrowheads="1"/>
          </p:cNvSpPr>
          <p:nvPr/>
        </p:nvSpPr>
        <p:spPr bwMode="auto">
          <a:xfrm>
            <a:off x="0" y="0"/>
            <a:ext cx="9144000" cy="1295400"/>
          </a:xfrm>
          <a:prstGeom prst="rect">
            <a:avLst/>
          </a:prstGeom>
          <a:gradFill rotWithShape="0">
            <a:gsLst>
              <a:gs pos="0">
                <a:srgbClr val="000061"/>
              </a:gs>
              <a:gs pos="100000">
                <a:srgbClr val="0000FF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7772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Rectangle 13"/>
          <p:cNvSpPr>
            <a:spLocks noChangeArrowheads="1"/>
          </p:cNvSpPr>
          <p:nvPr/>
        </p:nvSpPr>
        <p:spPr bwMode="auto">
          <a:xfrm>
            <a:off x="0" y="6248400"/>
            <a:ext cx="9144000" cy="609600"/>
          </a:xfrm>
          <a:prstGeom prst="rect">
            <a:avLst/>
          </a:prstGeom>
          <a:gradFill flip="none" rotWithShape="1">
            <a:gsLst>
              <a:gs pos="0">
                <a:srgbClr val="000061"/>
              </a:gs>
              <a:gs pos="100000">
                <a:srgbClr val="0000FF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030" name="Picture 12" descr="C:\JRSWork\Logo_-_Vector_Image.wmf"/>
          <p:cNvPicPr>
            <a:picLocks noChangeAspect="1" noChangeArrowheads="1"/>
          </p:cNvPicPr>
          <p:nvPr/>
        </p:nvPicPr>
        <p:blipFill>
          <a:blip r:embed="rId13" cstate="print"/>
          <a:srcRect b="23184"/>
          <a:stretch>
            <a:fillRect/>
          </a:stretch>
        </p:blipFill>
        <p:spPr bwMode="auto">
          <a:xfrm>
            <a:off x="152400" y="6308725"/>
            <a:ext cx="1471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Slide Number Placeholder 1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620000" y="6354763"/>
            <a:ext cx="1143000" cy="381000"/>
          </a:xfrm>
          <a:prstGeom prst="rect">
            <a:avLst/>
          </a:prstGeom>
        </p:spPr>
        <p:txBody>
          <a:bodyPr/>
          <a:lstStyle>
            <a:lvl1pPr algn="r">
              <a:defRPr sz="1600">
                <a:solidFill>
                  <a:srgbClr val="FFFF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179CB1C-2A5D-4004-9C6E-172B66AF45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9" r:id="rId1"/>
    <p:sldLayoutId id="2147483855" r:id="rId2"/>
    <p:sldLayoutId id="2147483850" r:id="rId3"/>
    <p:sldLayoutId id="2147483856" r:id="rId4"/>
    <p:sldLayoutId id="2147483851" r:id="rId5"/>
    <p:sldLayoutId id="2147483857" r:id="rId6"/>
    <p:sldLayoutId id="2147483852" r:id="rId7"/>
    <p:sldLayoutId id="2147483853" r:id="rId8"/>
    <p:sldLayoutId id="2147483854" r:id="rId9"/>
    <p:sldLayoutId id="2147483858" r:id="rId10"/>
    <p:sldLayoutId id="21474838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FFFF00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Arial" pitchFamily="34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Arial" pitchFamily="34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Arial" pitchFamily="34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Arial" pitchFamily="34" charset="0"/>
          <a:cs typeface="Arial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Biological Aspects of </a:t>
            </a:r>
            <a:br>
              <a:rPr lang="en-US" dirty="0" smtClean="0">
                <a:latin typeface="Arial" charset="0"/>
                <a:cs typeface="Arial" charset="0"/>
              </a:rPr>
            </a:br>
            <a:r>
              <a:rPr lang="en-US" dirty="0" smtClean="0">
                <a:latin typeface="Arial" charset="0"/>
                <a:cs typeface="Arial" charset="0"/>
              </a:rPr>
              <a:t>OTC Compliance in California</a:t>
            </a: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685800" y="1905000"/>
            <a:ext cx="7620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en-US" sz="3200" b="1" dirty="0">
              <a:solidFill>
                <a:srgbClr val="000066"/>
              </a:solidFill>
            </a:endParaRPr>
          </a:p>
          <a:p>
            <a:endParaRPr lang="en-US" sz="3200" dirty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66"/>
              </a:solidFill>
            </a:endParaRPr>
          </a:p>
          <a:p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October 15, 2013</a:t>
            </a:r>
            <a:endParaRPr lang="en-US" dirty="0">
              <a:solidFill>
                <a:srgbClr val="000066"/>
              </a:solidFill>
            </a:endParaRPr>
          </a:p>
          <a:p>
            <a:endParaRPr lang="en-US" dirty="0">
              <a:solidFill>
                <a:srgbClr val="000066"/>
              </a:solidFill>
            </a:endParaRPr>
          </a:p>
          <a:p>
            <a:r>
              <a:rPr lang="en-US" dirty="0">
                <a:solidFill>
                  <a:srgbClr val="000066"/>
                </a:solidFill>
              </a:rPr>
              <a:t>John </a:t>
            </a:r>
            <a:r>
              <a:rPr lang="en-US" dirty="0" smtClean="0">
                <a:solidFill>
                  <a:srgbClr val="000066"/>
                </a:solidFill>
              </a:rPr>
              <a:t>Steinbeck</a:t>
            </a:r>
          </a:p>
          <a:p>
            <a:r>
              <a:rPr lang="en-US" dirty="0" smtClean="0">
                <a:solidFill>
                  <a:srgbClr val="000066"/>
                </a:solidFill>
              </a:rPr>
              <a:t>Tenera </a:t>
            </a:r>
            <a:r>
              <a:rPr lang="en-US" dirty="0">
                <a:solidFill>
                  <a:srgbClr val="000066"/>
                </a:solidFill>
              </a:rPr>
              <a:t>Environmental</a:t>
            </a:r>
          </a:p>
          <a:p>
            <a:r>
              <a:rPr lang="en-US" dirty="0">
                <a:solidFill>
                  <a:srgbClr val="000066"/>
                </a:solidFill>
              </a:rPr>
              <a:t>San Luis Obispo, CA</a:t>
            </a:r>
          </a:p>
          <a:p>
            <a:r>
              <a:rPr lang="en-US" dirty="0">
                <a:solidFill>
                  <a:srgbClr val="000066"/>
                </a:solidFill>
              </a:rPr>
              <a:t>jsteinbeck@tenera.com</a:t>
            </a:r>
          </a:p>
        </p:txBody>
      </p:sp>
      <p:sp>
        <p:nvSpPr>
          <p:cNvPr id="7172" name="Slide Number Placeholder 5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2B6C08F-1528-4ADE-95A7-59DBCBC78737}" type="slidenum">
              <a:rPr lang="en-US" smtClean="0">
                <a:latin typeface="Arial" charset="0"/>
                <a:cs typeface="Arial" charset="0"/>
              </a:rPr>
              <a:pPr/>
              <a:t>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4" descr="log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2057400"/>
            <a:ext cx="4699000" cy="825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Controls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8209C-6D59-42F0-BB15-04D12A22E6B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graphicFrame>
        <p:nvGraphicFramePr>
          <p:cNvPr id="9" name="Chart 8"/>
          <p:cNvGraphicFramePr/>
          <p:nvPr/>
        </p:nvGraphicFramePr>
        <p:xfrm>
          <a:off x="609600" y="2438400"/>
          <a:ext cx="7641771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990600" y="1295400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Patterns of seasonal and </a:t>
            </a:r>
            <a:r>
              <a:rPr lang="en-US" dirty="0" err="1" smtClean="0">
                <a:solidFill>
                  <a:srgbClr val="000066"/>
                </a:solidFill>
              </a:rPr>
              <a:t>diel</a:t>
            </a:r>
            <a:r>
              <a:rPr lang="en-US" dirty="0" smtClean="0">
                <a:solidFill>
                  <a:srgbClr val="000066"/>
                </a:solidFill>
              </a:rPr>
              <a:t> variation in larval abundance allow for implementation of operation controls that provide large reductions in entrainment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Controls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38209C-6D59-42F0-BB15-04D12A22E6B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3505200"/>
            <a:ext cx="7116763" cy="264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381000" y="1295400"/>
            <a:ext cx="8382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66"/>
                </a:solidFill>
              </a:rPr>
              <a:t>We have worked with clients to develop a modeling tool that estimates levels of entrainment reductions provided by varying plant flow by month, hour, or on a </a:t>
            </a:r>
            <a:r>
              <a:rPr lang="en-US" sz="2000" dirty="0" err="1" smtClean="0">
                <a:solidFill>
                  <a:srgbClr val="000066"/>
                </a:solidFill>
              </a:rPr>
              <a:t>diel</a:t>
            </a:r>
            <a:r>
              <a:rPr lang="en-US" sz="2000" dirty="0" smtClean="0">
                <a:solidFill>
                  <a:srgbClr val="000066"/>
                </a:solidFill>
              </a:rPr>
              <a:t> basis.</a:t>
            </a:r>
          </a:p>
          <a:p>
            <a:endParaRPr lang="en-US" sz="2000" dirty="0" smtClean="0">
              <a:solidFill>
                <a:srgbClr val="000066"/>
              </a:solidFill>
            </a:endParaRPr>
          </a:p>
          <a:p>
            <a:r>
              <a:rPr lang="en-US" sz="2000" dirty="0" smtClean="0">
                <a:solidFill>
                  <a:srgbClr val="000066"/>
                </a:solidFill>
              </a:rPr>
              <a:t>Data from three-year monitoring will be useful in verifying that operational controls are providing the necessary entrainment reductions for compliance.</a:t>
            </a:r>
          </a:p>
          <a:p>
            <a:r>
              <a:rPr lang="en-US" sz="2000" dirty="0" smtClean="0">
                <a:solidFill>
                  <a:srgbClr val="000066"/>
                </a:solidFill>
              </a:rPr>
              <a:t> </a:t>
            </a:r>
            <a:endParaRPr lang="en-US" sz="2000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Summary</a:t>
            </a: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A925936-C089-414D-A6E9-C5A00D7C68AE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533400" y="4343400"/>
            <a:ext cx="35814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66"/>
                </a:solidFill>
              </a:rPr>
              <a:t>John Steinbeck</a:t>
            </a:r>
          </a:p>
          <a:p>
            <a:r>
              <a:rPr lang="en-US" dirty="0">
                <a:solidFill>
                  <a:srgbClr val="000066"/>
                </a:solidFill>
              </a:rPr>
              <a:t>Tenera Environmental</a:t>
            </a:r>
          </a:p>
          <a:p>
            <a:r>
              <a:rPr lang="en-US" dirty="0">
                <a:solidFill>
                  <a:srgbClr val="000066"/>
                </a:solidFill>
              </a:rPr>
              <a:t>jsteinbeck@tenera.com</a:t>
            </a:r>
          </a:p>
          <a:p>
            <a:r>
              <a:rPr lang="en-US" dirty="0">
                <a:solidFill>
                  <a:srgbClr val="000066"/>
                </a:solidFill>
              </a:rPr>
              <a:t>805-541-0310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" y="1600200"/>
            <a:ext cx="7162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66"/>
                </a:solidFill>
              </a:rPr>
              <a:t>New and existing biological data on IM&amp;E will be critical in developing a compliance strategy</a:t>
            </a:r>
          </a:p>
          <a:p>
            <a:endParaRPr lang="en-US" sz="3200" b="1" dirty="0" smtClean="0">
              <a:solidFill>
                <a:srgbClr val="000066"/>
              </a:solidFill>
            </a:endParaRPr>
          </a:p>
          <a:p>
            <a:pPr algn="ctr"/>
            <a:r>
              <a:rPr lang="en-US" sz="3200" b="1" dirty="0" smtClean="0">
                <a:solidFill>
                  <a:srgbClr val="000066"/>
                </a:solidFill>
              </a:rPr>
              <a:t>Questions?</a:t>
            </a:r>
            <a:endParaRPr lang="en-US" sz="3200" b="1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OTC Policy</a:t>
            </a:r>
            <a:br>
              <a:rPr lang="en-US" dirty="0" smtClean="0"/>
            </a:br>
            <a:r>
              <a:rPr lang="en-US" sz="3200" dirty="0" smtClean="0"/>
              <a:t>Two Options for Compliance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93E4E-EB36-44C7-B54C-44DACF9B2D0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33400" y="1295400"/>
            <a:ext cx="82296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5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66"/>
                </a:solidFill>
              </a:rPr>
              <a:t>Track 1 – Reduce intake flow to levels achievable using wet-closed cycle cooling (93% flow reduction) and reduce through screen velocity to less than 0.5 fps</a:t>
            </a:r>
          </a:p>
          <a:p>
            <a:pPr>
              <a:lnSpc>
                <a:spcPct val="85000"/>
              </a:lnSpc>
            </a:pPr>
            <a:endParaRPr lang="en-US" dirty="0" smtClean="0">
              <a:solidFill>
                <a:srgbClr val="000066"/>
              </a:solidFill>
            </a:endParaRPr>
          </a:p>
          <a:p>
            <a:pPr>
              <a:lnSpc>
                <a:spcPct val="85000"/>
              </a:lnSpc>
            </a:pPr>
            <a:r>
              <a:rPr lang="en-US" dirty="0" smtClean="0">
                <a:solidFill>
                  <a:srgbClr val="000066"/>
                </a:solidFill>
              </a:rPr>
              <a:t>Track 2 – Reduce impingement mortality and entrainment (IM&amp;E) to a level comparable (90%) to Track 1 using operational and/or structural controls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 Must demonstrate Track 1 not feasible (can’t use cost)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 Verification monitoring must demonstrate a 84% (90% of 93%) reduction in IM&amp;E relative to design flow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 If compliance based solely on flow the reductions must be compared on a monthly basis using actual average 2000-2005 flows</a:t>
            </a:r>
          </a:p>
          <a:p>
            <a:pPr lvl="1">
              <a:lnSpc>
                <a:spcPct val="85000"/>
              </a:lnSpc>
              <a:buFont typeface="Arial" pitchFamily="34" charset="0"/>
              <a:buChar char="•"/>
            </a:pPr>
            <a:r>
              <a:rPr lang="en-US" dirty="0" smtClean="0">
                <a:solidFill>
                  <a:srgbClr val="000066"/>
                </a:solidFill>
              </a:rPr>
              <a:t> Monitoring required to verify 0.5 fps screen velocity</a:t>
            </a:r>
            <a:endParaRPr lang="en-US" dirty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 OTC Policy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93E4E-EB36-44C7-B54C-44DACF9B2D0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1416050"/>
            <a:ext cx="8458200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For all plants: Measures must be implemented to mitigate the interim impingement and entrainment impacts resulting from the cooling water intake structure(s), commencing October 1, 2015 and continuing until final compliance.</a:t>
            </a:r>
          </a:p>
          <a:p>
            <a:pPr marL="342900" lvl="0" indent="-342900"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r>
              <a:rPr lang="en-US" sz="3200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Also, 36 months IM&amp;E monitoring required for plants pursuing compliance under </a:t>
            </a:r>
            <a:br>
              <a:rPr lang="en-US" sz="3200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</a:br>
            <a:r>
              <a:rPr lang="en-US" sz="3200" kern="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Track 2 </a:t>
            </a:r>
          </a:p>
          <a:p>
            <a:pPr marL="342900" lvl="0" indent="-342900" eaLnBrk="0" hangingPunct="0">
              <a:lnSpc>
                <a:spcPct val="85000"/>
              </a:lnSpc>
              <a:spcBef>
                <a:spcPct val="20000"/>
              </a:spcBef>
              <a:buFontTx/>
              <a:buChar char="•"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85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Achieving Compliance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4648200"/>
          </a:xfrm>
        </p:spPr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Compliance will require strategy that integrates technology and operational measures and maximizes biological data on entrainment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Species and sizes of fish larvae being entrained will affect choice of compliance technology</a:t>
            </a:r>
          </a:p>
          <a:p>
            <a:pPr lvl="1"/>
            <a:r>
              <a:rPr lang="en-US" dirty="0" smtClean="0">
                <a:latin typeface="Arial" charset="0"/>
                <a:cs typeface="Arial" charset="0"/>
              </a:rPr>
              <a:t>Seasonal and diel patterns of abundance affect options for operational adjustments of flow and decision for use of VSDs</a:t>
            </a:r>
          </a:p>
          <a:p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F5A7814-D856-432A-B8D1-11BC0A25C68E}" type="slidenum">
              <a:rPr lang="en-US" smtClean="0">
                <a:latin typeface="Arial" charset="0"/>
                <a:cs typeface="Arial" charset="0"/>
              </a:rPr>
              <a:pPr/>
              <a:t>4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Achieving Compliance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4419600"/>
          </a:xfrm>
        </p:spPr>
        <p:txBody>
          <a:bodyPr/>
          <a:lstStyle/>
          <a:p>
            <a:r>
              <a:rPr lang="en-US" dirty="0" smtClean="0"/>
              <a:t>Data collected from the large number of studies in CA over the past decade will help inform compliance decisions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composition, size distribution, and morphology of fish larvae subject to entrainment 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seasonal and </a:t>
            </a:r>
            <a:r>
              <a:rPr lang="en-US" dirty="0" err="1" smtClean="0"/>
              <a:t>diel</a:t>
            </a:r>
            <a:r>
              <a:rPr lang="en-US" dirty="0" smtClean="0"/>
              <a:t> patterns of larval abundance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93E4E-EB36-44C7-B54C-44DACF9B2D0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Estimating Screen Effectiveness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295400" y="4800600"/>
            <a:ext cx="7696200" cy="1295400"/>
          </a:xfrm>
        </p:spPr>
        <p:txBody>
          <a:bodyPr/>
          <a:lstStyle/>
          <a:p>
            <a:r>
              <a:rPr lang="en-US" sz="2400" dirty="0" smtClean="0"/>
              <a:t>body shapes vary among species</a:t>
            </a:r>
          </a:p>
          <a:p>
            <a:r>
              <a:rPr lang="en-US" sz="2400" dirty="0" smtClean="0"/>
              <a:t>species composition varies across facilities</a:t>
            </a:r>
            <a:endParaRPr lang="en-US" sz="2400" dirty="0"/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2774D38-301A-4642-A843-B78C5B4560C3}" type="slidenum">
              <a:rPr lang="en-US" smtClean="0">
                <a:latin typeface="Arial" charset="0"/>
                <a:cs typeface="Arial" charset="0"/>
              </a:rPr>
              <a:pPr/>
              <a:t>6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 l="19894"/>
          <a:stretch>
            <a:fillRect/>
          </a:stretch>
        </p:blipFill>
        <p:spPr bwMode="auto">
          <a:xfrm>
            <a:off x="2743200" y="1447800"/>
            <a:ext cx="5478463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22"/>
          <p:cNvSpPr txBox="1">
            <a:spLocks noChangeArrowheads="1"/>
          </p:cNvSpPr>
          <p:nvPr/>
        </p:nvSpPr>
        <p:spPr bwMode="auto">
          <a:xfrm>
            <a:off x="762000" y="1447800"/>
            <a:ext cx="2133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dirty="0" smtClean="0">
                <a:solidFill>
                  <a:srgbClr val="000066"/>
                </a:solidFill>
              </a:rPr>
              <a:t>CIQ goby</a:t>
            </a:r>
            <a:endParaRPr lang="en-US" dirty="0">
              <a:solidFill>
                <a:srgbClr val="000066"/>
              </a:solidFill>
            </a:endParaRPr>
          </a:p>
        </p:txBody>
      </p:sp>
      <p:sp>
        <p:nvSpPr>
          <p:cNvPr id="7" name="TextBox 23"/>
          <p:cNvSpPr txBox="1">
            <a:spLocks noChangeArrowheads="1"/>
          </p:cNvSpPr>
          <p:nvPr/>
        </p:nvSpPr>
        <p:spPr bwMode="auto">
          <a:xfrm>
            <a:off x="762000" y="3026228"/>
            <a:ext cx="2438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rgbClr val="000066"/>
                </a:solidFill>
              </a:rPr>
              <a:t>w</a:t>
            </a:r>
            <a:r>
              <a:rPr lang="en-US" dirty="0" smtClean="0">
                <a:solidFill>
                  <a:srgbClr val="000066"/>
                </a:solidFill>
              </a:rPr>
              <a:t>hite </a:t>
            </a:r>
            <a:r>
              <a:rPr lang="en-US" dirty="0">
                <a:solidFill>
                  <a:srgbClr val="000066"/>
                </a:solidFill>
              </a:rPr>
              <a:t>croaker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Estimating Screen Effectiveness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93E4E-EB36-44C7-B54C-44DACF9B2D0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228600" y="1524000"/>
            <a:ext cx="5111750" cy="4449763"/>
          </a:xfrm>
        </p:spPr>
        <p:txBody>
          <a:bodyPr/>
          <a:lstStyle/>
          <a:p>
            <a:r>
              <a:rPr lang="en-US" dirty="0" smtClean="0"/>
              <a:t>Data on lengths and corresponding head capsule dimensions of larvae from numerous studies in CA used to estimate effectiveness of screens at reducing mortality</a:t>
            </a:r>
            <a:endParaRPr lang="en-US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35918" y="1402348"/>
            <a:ext cx="3656120" cy="474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217812" y="1371600"/>
            <a:ext cx="3657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available at www.waterboards.ca.gov</a:t>
            </a:r>
            <a:endParaRPr 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Estimating Screen Effectiveness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93E4E-EB36-44C7-B54C-44DACF9B2D0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 cstate="print"/>
          <a:srcRect t="9655"/>
          <a:stretch>
            <a:fillRect/>
          </a:stretch>
        </p:blipFill>
        <p:spPr bwMode="auto">
          <a:xfrm>
            <a:off x="4249094" y="1447800"/>
            <a:ext cx="5023485" cy="2676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4648200" y="4114800"/>
            <a:ext cx="419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Parameters from relationship of length and head capsule dimensions used to predict </a:t>
            </a:r>
            <a:r>
              <a:rPr lang="en-US" u="sng" dirty="0" smtClean="0">
                <a:solidFill>
                  <a:schemeClr val="accent2">
                    <a:lumMod val="75000"/>
                  </a:schemeClr>
                </a:solidFill>
              </a:rPr>
              <a:t>probability of entrainment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for various length larvae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 flipH="1" flipV="1">
            <a:off x="2667000" y="3733800"/>
            <a:ext cx="2057400" cy="185596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304800" y="1600200"/>
          <a:ext cx="3769360" cy="3958590"/>
        </p:xfrm>
        <a:graphic>
          <a:graphicData uri="http://schemas.openxmlformats.org/drawingml/2006/table">
            <a:tbl>
              <a:tblPr/>
              <a:tblGrid>
                <a:gridCol w="507365"/>
                <a:gridCol w="800100"/>
                <a:gridCol w="804545"/>
                <a:gridCol w="800100"/>
                <a:gridCol w="857250"/>
              </a:tblGrid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latin typeface="Arial Narrow"/>
                          <a:ea typeface="Times New Roman"/>
                          <a:cs typeface="Arial"/>
                        </a:rPr>
                        <a:t>Square Mesh Opening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Length (mm)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latin typeface="Arial Narrow"/>
                          <a:ea typeface="Times New Roman"/>
                          <a:cs typeface="Arial"/>
                        </a:rPr>
                        <a:t>0.5 mm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latin typeface="Arial Narrow"/>
                          <a:ea typeface="Times New Roman"/>
                          <a:cs typeface="Arial"/>
                        </a:rPr>
                        <a:t>0.75 mm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latin typeface="Arial Narrow"/>
                          <a:ea typeface="Times New Roman"/>
                          <a:cs typeface="Arial"/>
                        </a:rPr>
                        <a:t>1.0 mm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latin typeface="Arial Narrow"/>
                          <a:ea typeface="Times New Roman"/>
                          <a:cs typeface="Arial"/>
                        </a:rPr>
                        <a:t>2.0 mm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ctr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2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3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1.000 (0.001)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4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0.586 (0.308)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5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0.011 (0.019)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0.976 (0.034)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6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0.481 (0.246)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0.999 (0.001)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7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0.024 (0.028)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0.894 (0.091)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8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0.000 (0.000)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0.359 (0.175)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9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0.030 (0.027)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10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0.001 (0.001)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11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1.000 (0.000)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12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0.993 (0.005)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13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0.935 (0.035)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14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0.722 (0.087)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15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0.398 (0.093)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16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0.141 (0.050)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17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0.035 (0.016)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18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0.005 (0.003)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19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0.001 (0.000)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399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b="1">
                          <a:solidFill>
                            <a:srgbClr val="000000"/>
                          </a:solidFill>
                          <a:latin typeface="Arial Narrow"/>
                          <a:ea typeface="Times New Roman"/>
                          <a:cs typeface="Arial"/>
                        </a:rPr>
                        <a:t>20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>
                          <a:latin typeface="Arial Narrow"/>
                          <a:ea typeface="Times New Roman"/>
                          <a:cs typeface="Arial"/>
                        </a:rPr>
                        <a:t>0 (0)</a:t>
                      </a:r>
                      <a:endParaRPr lang="en-US" sz="100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000" dirty="0">
                          <a:latin typeface="Arial Narrow"/>
                          <a:ea typeface="Times New Roman"/>
                          <a:cs typeface="Arial"/>
                        </a:rPr>
                        <a:t>0.000 (0.000)</a:t>
                      </a:r>
                      <a:endParaRPr lang="en-US" sz="1000" dirty="0">
                        <a:latin typeface="Times"/>
                        <a:ea typeface="Times New Roman"/>
                        <a:cs typeface="Times New Roman"/>
                      </a:endParaRPr>
                    </a:p>
                  </a:txBody>
                  <a:tcPr marL="73025" marR="73025" marT="0" marB="0" anchor="b">
                    <a:lnL>
                      <a:noFill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cs typeface="Arial" charset="0"/>
              </a:rPr>
              <a:t>Estimating Screen Effectiveness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6793E4E-EB36-44C7-B54C-44DACF9B2D0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28194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66"/>
                </a:solidFill>
              </a:rPr>
              <a:t>Studies have also provided extensive data on lengths of larvae susceptible to entrainment – not achievable from one study without very frequent sampling.</a:t>
            </a:r>
          </a:p>
          <a:p>
            <a:endParaRPr lang="en-US" dirty="0" smtClean="0">
              <a:solidFill>
                <a:srgbClr val="000066"/>
              </a:solidFill>
            </a:endParaRPr>
          </a:p>
          <a:p>
            <a:r>
              <a:rPr lang="en-US" dirty="0" smtClean="0">
                <a:solidFill>
                  <a:srgbClr val="000066"/>
                </a:solidFill>
              </a:rPr>
              <a:t>Need to account for protection of larger larvae.</a:t>
            </a:r>
            <a:endParaRPr lang="en-US" dirty="0">
              <a:solidFill>
                <a:srgbClr val="000066"/>
              </a:solidFill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4825" y="1524000"/>
            <a:ext cx="6099175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nera Temp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Tenera Template</Template>
  <TotalTime>5394</TotalTime>
  <Words>858</Words>
  <Application>Microsoft Office PowerPoint</Application>
  <PresentationFormat>On-screen Show (4:3)</PresentationFormat>
  <Paragraphs>182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Tenera Template</vt:lpstr>
      <vt:lpstr>Biological Aspects of  OTC Compliance in California</vt:lpstr>
      <vt:lpstr>CA OTC Policy Two Options for Compliance</vt:lpstr>
      <vt:lpstr>CA OTC Policy</vt:lpstr>
      <vt:lpstr>Achieving Compliance</vt:lpstr>
      <vt:lpstr>Achieving Compliance</vt:lpstr>
      <vt:lpstr>Estimating Screen Effectiveness</vt:lpstr>
      <vt:lpstr>Estimating Screen Effectiveness</vt:lpstr>
      <vt:lpstr>Estimating Screen Effectiveness</vt:lpstr>
      <vt:lpstr>Estimating Screen Effectiveness</vt:lpstr>
      <vt:lpstr>Operational Controls</vt:lpstr>
      <vt:lpstr>Operational Controls</vt:lpstr>
      <vt:lpstr>Summary</vt:lpstr>
    </vt:vector>
  </TitlesOfParts>
  <Company>Tenera Environmental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Why, When and How of Assessing Impingement and Entrainment  Impacts</dc:title>
  <dc:creator>jsteinbeck</dc:creator>
  <cp:lastModifiedBy>jsteinbeck</cp:lastModifiedBy>
  <cp:revision>437</cp:revision>
  <dcterms:created xsi:type="dcterms:W3CDTF">2006-08-18T01:27:45Z</dcterms:created>
  <dcterms:modified xsi:type="dcterms:W3CDTF">2013-10-14T19:40:48Z</dcterms:modified>
</cp:coreProperties>
</file>