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40" d="100"/>
          <a:sy n="140" d="100"/>
        </p:scale>
        <p:origin x="-1776" y="344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248" cy="480223"/>
          </a:xfrm>
          <a:prstGeom prst="rect">
            <a:avLst/>
          </a:prstGeom>
        </p:spPr>
        <p:txBody>
          <a:bodyPr vert="horz" lIns="94083" tIns="47041" rIns="94083" bIns="4704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12" y="1"/>
            <a:ext cx="3170248" cy="480223"/>
          </a:xfrm>
          <a:prstGeom prst="rect">
            <a:avLst/>
          </a:prstGeom>
        </p:spPr>
        <p:txBody>
          <a:bodyPr vert="horz" lIns="94083" tIns="47041" rIns="94083" bIns="47041" rtlCol="0"/>
          <a:lstStyle>
            <a:lvl1pPr algn="r">
              <a:defRPr sz="1200"/>
            </a:lvl1pPr>
          </a:lstStyle>
          <a:p>
            <a:fld id="{8831F2B9-5CEE-4BFC-9F8C-444F1BBF0A6A}" type="datetimeFigureOut">
              <a:rPr lang="en-US" smtClean="0"/>
              <a:pPr/>
              <a:t>5/16/2014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83" tIns="47041" rIns="94083" bIns="4704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49" y="4561303"/>
            <a:ext cx="5851504" cy="4320377"/>
          </a:xfrm>
          <a:prstGeom prst="rect">
            <a:avLst/>
          </a:prstGeom>
        </p:spPr>
        <p:txBody>
          <a:bodyPr vert="horz" lIns="94083" tIns="47041" rIns="94083" bIns="470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350"/>
            <a:ext cx="3170248" cy="480223"/>
          </a:xfrm>
          <a:prstGeom prst="rect">
            <a:avLst/>
          </a:prstGeom>
        </p:spPr>
        <p:txBody>
          <a:bodyPr vert="horz" lIns="94083" tIns="47041" rIns="94083" bIns="4704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12" y="9119350"/>
            <a:ext cx="3170248" cy="480223"/>
          </a:xfrm>
          <a:prstGeom prst="rect">
            <a:avLst/>
          </a:prstGeom>
        </p:spPr>
        <p:txBody>
          <a:bodyPr vert="horz" lIns="94083" tIns="47041" rIns="94083" bIns="47041" rtlCol="0" anchor="b"/>
          <a:lstStyle>
            <a:lvl1pPr algn="r">
              <a:defRPr sz="1200"/>
            </a:lvl1pPr>
          </a:lstStyle>
          <a:p>
            <a:fld id="{A0506169-0F26-4C3D-8E05-9405D60B62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Arial" pitchFamily="34" charset="0"/>
              <a:buChar char="•"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06169-0F26-4C3D-8E05-9405D60B622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228600">
              <a:buFont typeface="+mj-lt"/>
              <a:buAutoNum type="arabicPeriod"/>
            </a:pPr>
            <a:endParaRPr lang="en-US" sz="1400" dirty="0" smtClean="0"/>
          </a:p>
          <a:p>
            <a:pPr marL="228600" indent="-228600">
              <a:buFont typeface="Arial" pitchFamily="34" charset="0"/>
              <a:buChar char="•"/>
            </a:pPr>
            <a:endParaRPr lang="en-US" sz="1400" dirty="0" smtClean="0"/>
          </a:p>
          <a:p>
            <a:pPr marL="228600" indent="-228600">
              <a:buFont typeface="Arial" pitchFamily="34" charset="0"/>
              <a:buChar char="•"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06169-0F26-4C3D-8E05-9405D60B622A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06169-0F26-4C3D-8E05-9405D60B622A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Arial" pitchFamily="34" charset="0"/>
              <a:buChar char="•"/>
            </a:pPr>
            <a:endParaRPr lang="en-US" sz="1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06169-0F26-4C3D-8E05-9405D60B622A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06169-0F26-4C3D-8E05-9405D60B622A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680B-9EFC-4618-BEEB-1FCD2AF458DC}" type="datetime1">
              <a:rPr lang="en-US" smtClean="0"/>
              <a:pPr/>
              <a:t>5/16/2014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TURN Presentation for May 2, 2014, Workshop in CPUC JRP OIR (R.14-02-001)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740DD-3DFF-402A-A27F-234B80D7391A}" type="datetime1">
              <a:rPr lang="en-US" smtClean="0"/>
              <a:pPr/>
              <a:t>5/16/2014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TURN Presentation for May 2, 2014, Workshop in CPUC JRP OIR (R.14-02-001)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5AF5-600F-4D4E-9E0D-5482412E4FD9}" type="datetime1">
              <a:rPr lang="en-US" smtClean="0"/>
              <a:pPr/>
              <a:t>5/16/2014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TURN Presentation for May 2, 2014, Workshop in CPUC JRP OIR (R.14-02-001)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043C-F87B-4E4E-BE9C-8B3BB7D38907}" type="datetime1">
              <a:rPr lang="en-US" smtClean="0"/>
              <a:pPr/>
              <a:t>5/16/2014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TURN Presentation for May 2, 2014, Workshop in CPUC JRP OIR (R.14-02-001)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83D10-CBA9-4E72-8D37-53D16BC99C09}" type="datetime1">
              <a:rPr lang="en-US" smtClean="0"/>
              <a:pPr/>
              <a:t>5/16/2014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TURN Presentation for May 2, 2014, Workshop in CPUC JRP OIR (R.14-02-001)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71D2-9303-4A20-8C0C-D4FC69E82FD9}" type="datetime1">
              <a:rPr lang="en-US" smtClean="0"/>
              <a:pPr/>
              <a:t>5/16/2014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TURN Presentation for May 2, 2014, Workshop in CPUC JRP OIR (R.14-02-001)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5B9A-0FBA-441F-A06D-6C5CD8629B34}" type="datetime1">
              <a:rPr lang="en-US" smtClean="0"/>
              <a:pPr/>
              <a:t>5/16/2014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TURN Presentation for May 2, 2014, Workshop in CPUC JRP OIR (R.14-02-001)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9DDB-25C0-4B11-9283-078B8E115FDC}" type="datetime1">
              <a:rPr lang="en-US" smtClean="0"/>
              <a:pPr/>
              <a:t>5/16/2014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TURN Presentation for May 2, 2014, Workshop in CPUC JRP OIR (R.14-02-001)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6CD7D-FF7F-476E-8D64-D2BFEC052921}" type="datetime1">
              <a:rPr lang="en-US" smtClean="0"/>
              <a:pPr/>
              <a:t>5/16/2014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TURN Presentation for May 2, 2014, Workshop in CPUC JRP OIR (R.14-02-001)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812A-FF0D-4C9E-B140-5FD3D8201FEE}" type="datetime1">
              <a:rPr lang="en-US" smtClean="0"/>
              <a:pPr/>
              <a:t>5/16/2014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TURN Presentation for May 2, 2014, Workshop in CPUC JRP OIR (R.14-02-001)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DD10-3293-48FA-9C57-B7E5B02C14F8}" type="datetime1">
              <a:rPr lang="en-US" smtClean="0"/>
              <a:pPr/>
              <a:t>5/16/2014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TURN Presentation for May 2, 2014, Workshop in CPUC JRP OIR (R.14-02-001)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B51E4-77E1-4DCE-8FD2-A835142EB8F6}" type="datetime1">
              <a:rPr lang="en-US" smtClean="0"/>
              <a:pPr/>
              <a:t>5/16/2014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TURN Presentation for May 2, 2014, Workshop in CPUC JRP OIR (R.14-02-001)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350519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What’s Needed for Rational Discussion</a:t>
            </a:r>
            <a:br>
              <a:rPr lang="en-US" sz="2700" b="1" dirty="0" smtClean="0">
                <a:latin typeface="Arial" pitchFamily="34" charset="0"/>
                <a:cs typeface="Arial" pitchFamily="34" charset="0"/>
              </a:rPr>
            </a:b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of Resource Adequacy:</a:t>
            </a:r>
            <a:br>
              <a:rPr lang="en-US" sz="2700" b="1" dirty="0" smtClean="0">
                <a:latin typeface="Arial" pitchFamily="34" charset="0"/>
                <a:cs typeface="Arial" pitchFamily="34" charset="0"/>
              </a:rPr>
            </a:b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A Framework and Some Facts *</a:t>
            </a:r>
            <a:br>
              <a:rPr lang="en-US" sz="2700" b="1" dirty="0" smtClean="0"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 smtClean="0"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latin typeface="Arial" pitchFamily="34" charset="0"/>
                <a:cs typeface="Arial" pitchFamily="34" charset="0"/>
              </a:rPr>
              <a:t>presented by Kevin Woodruff, Principal, Woodruff Expert Services,</a:t>
            </a:r>
            <a:br>
              <a:rPr lang="en-US" sz="1800" dirty="0" smtClean="0"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latin typeface="Arial" pitchFamily="34" charset="0"/>
                <a:cs typeface="Arial" pitchFamily="34" charset="0"/>
              </a:rPr>
              <a:t>to Power Agency of Northern California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2014 Annual Seminar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 smtClean="0"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latin typeface="Arial" pitchFamily="34" charset="0"/>
                <a:cs typeface="Arial" pitchFamily="34" charset="0"/>
              </a:rPr>
              <a:t>session on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Resource Adequacy Issues for California - Cost &amp; Risk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 smtClean="0"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latin typeface="Arial" pitchFamily="34" charset="0"/>
                <a:cs typeface="Arial" pitchFamily="34" charset="0"/>
              </a:rPr>
              <a:t>May 20, 2014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4953000"/>
            <a:ext cx="1362075" cy="1402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62000" y="5029200"/>
            <a:ext cx="5181600" cy="738664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* Adapted from 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Case for More Forward Procurement is Murky,</a:t>
            </a:r>
            <a:br>
              <a:rPr lang="en-US" sz="1400" i="1" dirty="0" smtClean="0">
                <a:latin typeface="Arial" pitchFamily="34" charset="0"/>
                <a:cs typeface="Arial" pitchFamily="34" charset="0"/>
              </a:rPr>
            </a:b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but Need for Transparency is Clear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presented at Workshop in CPUC Joint Reliability Plan (R.14-02-001), May 2, 2014.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165" y="152400"/>
            <a:ext cx="8229600" cy="1265238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Figure 1</a:t>
            </a:r>
            <a:br>
              <a:rPr lang="en-US" sz="2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Model of IOUs’ Current Forward RA Procurement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7800" y="6324600"/>
            <a:ext cx="6629400" cy="396875"/>
          </a:xfrm>
        </p:spPr>
        <p:txBody>
          <a:bodyPr/>
          <a:lstStyle/>
          <a:p>
            <a:r>
              <a:rPr lang="en-US" dirty="0" smtClean="0"/>
              <a:t>Woodruff Slides for Power Agency of Northern California </a:t>
            </a:r>
            <a:r>
              <a:rPr lang="en-US" i="1" dirty="0" smtClean="0"/>
              <a:t>2014 Annual Seminar, </a:t>
            </a:r>
            <a:r>
              <a:rPr lang="en-US" dirty="0" smtClean="0"/>
              <a:t>May 20, 2014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905000"/>
            <a:ext cx="802752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33400" y="1219200"/>
            <a:ext cx="8229600" cy="64633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N.B.  Current Mid-Term Procurement, Uncontracted Capacity / Surplus, and Future Mid-Term Procurements are home for existing gas generation and imports.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057400" y="1828800"/>
            <a:ext cx="304800" cy="1447800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tailEnd type="arrow"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6781800" y="1828800"/>
            <a:ext cx="152400" cy="1143000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tailEnd type="arrow"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5029200" y="1828800"/>
            <a:ext cx="76200" cy="381000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tailEnd type="arrow"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165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Figure 2</a:t>
            </a:r>
            <a:br>
              <a:rPr lang="en-US" sz="2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IOUs’ Bundled Procurement Plans, as of 2012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880" y="1430815"/>
            <a:ext cx="6375180" cy="4626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6848850" y="1911098"/>
            <a:ext cx="1821479" cy="193899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Sources:</a:t>
            </a:r>
          </a:p>
          <a:p>
            <a:pPr marL="91440" indent="-91440">
              <a:buFont typeface="Arial" pitchFamily="34" charset="0"/>
              <a:buChar char="•"/>
            </a:pPr>
            <a:r>
              <a:rPr lang="en-US" sz="1000" dirty="0" smtClean="0"/>
              <a:t>2012-2013:  CPUC Resource Adequacy policy.</a:t>
            </a:r>
          </a:p>
          <a:p>
            <a:pPr marL="91440" indent="-91440">
              <a:buFont typeface="Arial" pitchFamily="34" charset="0"/>
              <a:buChar char="•"/>
            </a:pPr>
            <a:r>
              <a:rPr lang="en-US" sz="1000" dirty="0" smtClean="0"/>
              <a:t>2017-2020:  IOUs’ final Bundled Procurement Plan filings.</a:t>
            </a:r>
          </a:p>
          <a:p>
            <a:pPr marL="91440" indent="-91440">
              <a:buFont typeface="Arial" pitchFamily="34" charset="0"/>
              <a:buChar char="•"/>
            </a:pPr>
            <a:r>
              <a:rPr lang="en-US" sz="1000" dirty="0" smtClean="0"/>
              <a:t>SONGS Capacity (2,246 MW):  CAISO 2013 Net Qualifying Capacity List.</a:t>
            </a:r>
          </a:p>
          <a:p>
            <a:pPr marL="91440" indent="-91440">
              <a:buFont typeface="Arial" pitchFamily="34" charset="0"/>
              <a:buChar char="•"/>
            </a:pPr>
            <a:r>
              <a:rPr lang="en-US" sz="1000" dirty="0" smtClean="0"/>
              <a:t>AES Contract Capacity (3,818 MW):  SCE Advice Letter 2853-E.</a:t>
            </a:r>
            <a:endParaRPr lang="en-US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6848850" y="4263845"/>
            <a:ext cx="1821479" cy="163121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Notes:</a:t>
            </a:r>
          </a:p>
          <a:p>
            <a:pPr marL="91440" indent="-91440">
              <a:buFont typeface="Arial" pitchFamily="34" charset="0"/>
              <a:buChar char="•"/>
            </a:pPr>
            <a:r>
              <a:rPr lang="en-US" sz="1000" dirty="0" smtClean="0"/>
              <a:t>Expected Demand Response, Energy Efficiency and some customer generation deducted from load.</a:t>
            </a:r>
          </a:p>
          <a:p>
            <a:pPr marL="91440" indent="-91440">
              <a:buFont typeface="Arial" pitchFamily="34" charset="0"/>
              <a:buChar char="•"/>
            </a:pPr>
            <a:r>
              <a:rPr lang="en-US" sz="1000" dirty="0" smtClean="0"/>
              <a:t>Capacity of PG&amp;E Qualifying Facility contracts not included due to confidentiality limits.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6324600"/>
            <a:ext cx="6629400" cy="396875"/>
          </a:xfrm>
        </p:spPr>
        <p:txBody>
          <a:bodyPr/>
          <a:lstStyle/>
          <a:p>
            <a:r>
              <a:rPr lang="en-US" dirty="0" smtClean="0"/>
              <a:t>Woodruff Slides for Power Agency of Northern California </a:t>
            </a:r>
            <a:r>
              <a:rPr lang="en-US" i="1" dirty="0" smtClean="0"/>
              <a:t>2014 Annual Seminar, </a:t>
            </a:r>
            <a:r>
              <a:rPr lang="en-US" dirty="0" smtClean="0"/>
              <a:t>May 20, 2014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165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Figure 3</a:t>
            </a:r>
            <a:br>
              <a:rPr lang="en-US" sz="2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IOUs’ Recent Mid-Term Capacity RFOs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315" y="1371600"/>
            <a:ext cx="7401285" cy="4925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6324600"/>
            <a:ext cx="6629400" cy="396875"/>
          </a:xfrm>
        </p:spPr>
        <p:txBody>
          <a:bodyPr/>
          <a:lstStyle/>
          <a:p>
            <a:r>
              <a:rPr lang="en-US" dirty="0" smtClean="0"/>
              <a:t>Woodruff Slides for Power Agency of Northern California </a:t>
            </a:r>
            <a:r>
              <a:rPr lang="en-US" i="1" dirty="0" smtClean="0"/>
              <a:t>2014 Annual Seminar, </a:t>
            </a:r>
            <a:r>
              <a:rPr lang="en-US" dirty="0" smtClean="0"/>
              <a:t>May 20, 2014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Figure 4</a:t>
            </a:r>
            <a:br>
              <a:rPr lang="en-US" sz="2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IOUs’ Forward Procurement of Flexible Capacity *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147111"/>
            <a:ext cx="7239000" cy="5253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629400" y="1447800"/>
            <a:ext cx="762000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wrap="square" rtlCol="0" anchor="ctr" anchorCtr="0">
            <a:spAutoFit/>
          </a:bodyPr>
          <a:lstStyle/>
          <a:p>
            <a:r>
              <a:rPr lang="en-US" sz="1000" dirty="0" smtClean="0"/>
              <a:t>*  Data last updated July 2013.</a:t>
            </a:r>
            <a:endParaRPr lang="en-US" sz="1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90600" y="6324600"/>
            <a:ext cx="6629400" cy="396875"/>
          </a:xfrm>
        </p:spPr>
        <p:txBody>
          <a:bodyPr/>
          <a:lstStyle/>
          <a:p>
            <a:r>
              <a:rPr lang="en-US" dirty="0" smtClean="0"/>
              <a:t>Woodruff Slides for Power Agency of Northern California </a:t>
            </a:r>
            <a:r>
              <a:rPr lang="en-US" i="1" dirty="0" smtClean="0"/>
              <a:t>2014 Annual Seminar, </a:t>
            </a:r>
            <a:r>
              <a:rPr lang="en-US" dirty="0" smtClean="0"/>
              <a:t>May 20, 2014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200</Words>
  <Application>Microsoft Office PowerPoint</Application>
  <PresentationFormat>On-screen Show (4:3)</PresentationFormat>
  <Paragraphs>29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What’s Needed for Rational Discussion of Resource Adequacy: A Framework and Some Facts *  presented by Kevin Woodruff, Principal, Woodruff Expert Services, to Power Agency of Northern California 2014 Annual Seminar session on Resource Adequacy Issues for California - Cost &amp; Risk May 20, 2014</vt:lpstr>
      <vt:lpstr>Figure 1 Model of IOUs’ Current Forward RA Procurement</vt:lpstr>
      <vt:lpstr>Figure 2 IOUs’ Bundled Procurement Plans, as of 2012</vt:lpstr>
      <vt:lpstr>Figure 3 IOUs’ Recent Mid-Term Capacity RFOs</vt:lpstr>
      <vt:lpstr>Figure 4 IOUs’ Forward Procurement of Flexible Capacity *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“Multi-Year Forward Procurement: A Solution in Search of a Problem?”  Presented on behalf of The Utility Reform Network by Kevin Woodruff, Principal, Woodruff Expert Services at Workshop in CPUC Joint Reliability Plan (R.14-02-001) May 2, 2014</dc:title>
  <dc:creator>Kevin</dc:creator>
  <cp:lastModifiedBy>Kevin</cp:lastModifiedBy>
  <cp:revision>44</cp:revision>
  <dcterms:created xsi:type="dcterms:W3CDTF">2006-08-16T00:00:00Z</dcterms:created>
  <dcterms:modified xsi:type="dcterms:W3CDTF">2014-05-16T15:54:53Z</dcterms:modified>
</cp:coreProperties>
</file>