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359" r:id="rId2"/>
    <p:sldId id="319" r:id="rId3"/>
    <p:sldId id="327" r:id="rId4"/>
    <p:sldId id="328" r:id="rId5"/>
    <p:sldId id="329" r:id="rId6"/>
    <p:sldId id="357" r:id="rId7"/>
    <p:sldId id="380" r:id="rId8"/>
    <p:sldId id="381" r:id="rId9"/>
    <p:sldId id="377" r:id="rId10"/>
    <p:sldId id="378" r:id="rId11"/>
    <p:sldId id="379" r:id="rId12"/>
    <p:sldId id="370" r:id="rId13"/>
    <p:sldId id="368" r:id="rId14"/>
    <p:sldId id="371" r:id="rId15"/>
    <p:sldId id="369" r:id="rId16"/>
    <p:sldId id="292" r:id="rId17"/>
    <p:sldId id="358" r:id="rId18"/>
    <p:sldId id="349" r:id="rId19"/>
    <p:sldId id="346" r:id="rId20"/>
    <p:sldId id="347" r:id="rId21"/>
    <p:sldId id="374" r:id="rId22"/>
    <p:sldId id="376" r:id="rId23"/>
    <p:sldId id="363" r:id="rId24"/>
    <p:sldId id="365" r:id="rId25"/>
    <p:sldId id="27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57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39682539682501"/>
          <c:y val="8.4134615384615696E-2"/>
          <c:w val="0.55238095238095197"/>
          <c:h val="0.8365384615384620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113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explosion val="0"/>
          </c:dPt>
          <c:dPt>
            <c:idx val="1"/>
            <c:bubble3D val="0"/>
            <c:spPr>
              <a:solidFill>
                <a:schemeClr val="accent2"/>
              </a:solidFill>
              <a:ln w="11113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13530293462200499"/>
                  <c:y val="-0.22937617282255501"/>
                </c:manualLayout>
              </c:layout>
              <c:tx>
                <c:rich>
                  <a:bodyPr/>
                  <a:lstStyle/>
                  <a:p>
                    <a:pPr>
                      <a:defRPr sz="2822" b="1" i="0" u="none" strike="noStrike" baseline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en-US" sz="1500" dirty="0"/>
                      <a:t>90</a:t>
                    </a:r>
                    <a:r>
                      <a:rPr lang="en-US" sz="1500" dirty="0" smtClean="0"/>
                      <a:t>%</a:t>
                    </a:r>
                    <a:endParaRPr lang="en-US" sz="1500" dirty="0"/>
                  </a:p>
                </c:rich>
              </c:tx>
              <c:numFmt formatCode="0%" sourceLinked="0"/>
              <c:spPr>
                <a:noFill/>
                <a:ln w="2222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22225">
                <a:noFill/>
              </a:ln>
            </c:spPr>
            <c:txPr>
              <a:bodyPr/>
              <a:lstStyle/>
              <a:p>
                <a:pPr>
                  <a:defRPr sz="1575" b="1" i="0" u="none" strike="noStrike" baseline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222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75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800A74E3-0AEA-7E40-9AF8-CD04876D8A9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2E78782C-FE14-DB4E-B05A-D7B69363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11/12/2014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1" y="3500463"/>
            <a:ext cx="7191376" cy="1642579"/>
          </a:xfrm>
        </p:spPr>
        <p:txBody>
          <a:bodyPr>
            <a:normAutofit/>
          </a:bodyPr>
          <a:lstStyle/>
          <a:p>
            <a:r>
              <a:rPr lang="en-US" sz="3400" dirty="0" smtClean="0"/>
              <a:t>2014: A Year of Crisis and Opportunity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500" dirty="0" smtClean="0"/>
              <a:t>Power Association of Northern California</a:t>
            </a:r>
            <a:endParaRPr lang="en-US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1" y="5195263"/>
            <a:ext cx="5867400" cy="57374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Nov. </a:t>
            </a:r>
            <a:r>
              <a:rPr lang="en-US" sz="1600" smtClean="0"/>
              <a:t>18, </a:t>
            </a:r>
            <a:r>
              <a:rPr lang="en-US" sz="1600" dirty="0" smtClean="0"/>
              <a:t>2014 • Timothy Quinn, ACWA Executive Director</a:t>
            </a:r>
            <a:endParaRPr lang="en-US" sz="1600" dirty="0"/>
          </a:p>
        </p:txBody>
      </p:sp>
      <p:pic>
        <p:nvPicPr>
          <p:cNvPr id="4" name="Picture 3" descr="ACWA Logo_short_whit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0" y="529768"/>
            <a:ext cx="2578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and </a:t>
            </a:r>
            <a:r>
              <a:rPr lang="en-US" dirty="0" smtClean="0"/>
              <a:t>Energy are </a:t>
            </a:r>
            <a:r>
              <a:rPr lang="en-US" dirty="0"/>
              <a:t>Interrelated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799"/>
            <a:ext cx="4412512" cy="45613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Water</a:t>
            </a:r>
            <a:r>
              <a:rPr lang="en-US" sz="2600" b="1" dirty="0" smtClean="0"/>
              <a:t> </a:t>
            </a:r>
            <a:r>
              <a:rPr lang="en-US" sz="2600" dirty="0" smtClean="0"/>
              <a:t>uses </a:t>
            </a:r>
            <a:r>
              <a:rPr lang="en-US" sz="2600" b="1" dirty="0" smtClean="0">
                <a:solidFill>
                  <a:schemeClr val="accent1"/>
                </a:solidFill>
              </a:rPr>
              <a:t>energy</a:t>
            </a:r>
            <a:r>
              <a:rPr lang="en-US" sz="2600" dirty="0" smtClean="0"/>
              <a:t>:</a:t>
            </a:r>
          </a:p>
          <a:p>
            <a:r>
              <a:rPr lang="en-US" sz="2600" dirty="0" smtClean="0"/>
              <a:t>Pumping/Conveying water</a:t>
            </a:r>
          </a:p>
          <a:p>
            <a:r>
              <a:rPr lang="en-US" sz="2600" dirty="0" smtClean="0"/>
              <a:t>Treating drinking water                                   and wastewater</a:t>
            </a:r>
          </a:p>
          <a:p>
            <a:r>
              <a:rPr lang="en-US" sz="2600" dirty="0" smtClean="0"/>
              <a:t>End customer uses                                              like heating water                                                for showers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Energy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 smtClean="0"/>
              <a:t>uses water:</a:t>
            </a:r>
          </a:p>
          <a:p>
            <a:r>
              <a:rPr lang="en-US" sz="2600" dirty="0" smtClean="0"/>
              <a:t>Hydropower generation</a:t>
            </a:r>
          </a:p>
          <a:p>
            <a:r>
              <a:rPr lang="en-US" sz="2600" dirty="0" smtClean="0"/>
              <a:t>Cooling power plants</a:t>
            </a:r>
          </a:p>
          <a:p>
            <a:r>
              <a:rPr lang="en-US" sz="2600" dirty="0" smtClean="0"/>
              <a:t>Irrigating biofuel crops/ Washing          solar panels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38084" y="60180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pie char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7"/>
          <a:stretch/>
        </p:blipFill>
        <p:spPr>
          <a:xfrm>
            <a:off x="2940230" y="2561181"/>
            <a:ext cx="2980437" cy="2909978"/>
          </a:xfrm>
          <a:prstGeom prst="rect">
            <a:avLst/>
          </a:prstGeom>
        </p:spPr>
      </p:pic>
      <p:pic>
        <p:nvPicPr>
          <p:cNvPr id="19" name="Picture 18" descr="pie chart.png"/>
          <p:cNvPicPr>
            <a:picLocks noChangeAspect="1"/>
          </p:cNvPicPr>
          <p:nvPr/>
        </p:nvPicPr>
        <p:blipFill rotWithShape="1"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7" r="27733" b="61100"/>
          <a:stretch/>
        </p:blipFill>
        <p:spPr>
          <a:xfrm>
            <a:off x="4304303" y="3099969"/>
            <a:ext cx="1616364" cy="1131978"/>
          </a:xfrm>
          <a:prstGeom prst="rect">
            <a:avLst/>
          </a:prstGeom>
        </p:spPr>
      </p:pic>
      <p:pic>
        <p:nvPicPr>
          <p:cNvPr id="20" name="Picture 19" descr="Untitled-3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6" b="60836"/>
          <a:stretch/>
        </p:blipFill>
        <p:spPr>
          <a:xfrm>
            <a:off x="5854503" y="3877886"/>
            <a:ext cx="1576219" cy="11396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14201" y="2137144"/>
            <a:ext cx="385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Breaking down energy used for water: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592726" y="3131868"/>
            <a:ext cx="1488558" cy="7779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30448" y="4016170"/>
            <a:ext cx="1587580" cy="80037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32804" y="2476117"/>
            <a:ext cx="26879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2% of that is used for conveyance, treatment,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and distribution </a:t>
            </a: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          (0.3% for the State Water Project,  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          1.7% for all other water systems)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and </a:t>
            </a:r>
            <a:r>
              <a:rPr lang="en-US" dirty="0" smtClean="0"/>
              <a:t>Energy are </a:t>
            </a:r>
            <a:r>
              <a:rPr lang="en-US" dirty="0"/>
              <a:t>Interrelated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799"/>
            <a:ext cx="4412512" cy="45613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Water</a:t>
            </a:r>
            <a:r>
              <a:rPr lang="en-US" sz="2600" b="1" dirty="0" smtClean="0"/>
              <a:t> </a:t>
            </a:r>
            <a:r>
              <a:rPr lang="en-US" sz="2600" dirty="0" smtClean="0"/>
              <a:t>uses </a:t>
            </a:r>
            <a:r>
              <a:rPr lang="en-US" sz="2600" b="1" dirty="0" smtClean="0">
                <a:solidFill>
                  <a:schemeClr val="accent1"/>
                </a:solidFill>
              </a:rPr>
              <a:t>energy</a:t>
            </a:r>
            <a:r>
              <a:rPr lang="en-US" sz="2600" dirty="0" smtClean="0"/>
              <a:t>:</a:t>
            </a:r>
          </a:p>
          <a:p>
            <a:r>
              <a:rPr lang="en-US" sz="2600" dirty="0" smtClean="0"/>
              <a:t>Pumping/Conveying water</a:t>
            </a:r>
          </a:p>
          <a:p>
            <a:r>
              <a:rPr lang="en-US" sz="2600" dirty="0" smtClean="0"/>
              <a:t>Treating drinking water                                   and wastewater</a:t>
            </a:r>
          </a:p>
          <a:p>
            <a:r>
              <a:rPr lang="en-US" sz="2600" dirty="0" smtClean="0"/>
              <a:t>End customer uses                                              like heating water                                                for showers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Energy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 smtClean="0"/>
              <a:t>uses water:</a:t>
            </a:r>
          </a:p>
          <a:p>
            <a:r>
              <a:rPr lang="en-US" sz="2600" dirty="0" smtClean="0"/>
              <a:t>Hydropower generation</a:t>
            </a:r>
          </a:p>
          <a:p>
            <a:r>
              <a:rPr lang="en-US" sz="2600" dirty="0" smtClean="0"/>
              <a:t>Cooling power plants</a:t>
            </a:r>
          </a:p>
          <a:p>
            <a:r>
              <a:rPr lang="en-US" sz="2600" dirty="0" smtClean="0"/>
              <a:t>Irrigating biofuel crops/ Washing          solar panels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38084" y="60180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pie char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7"/>
          <a:stretch/>
        </p:blipFill>
        <p:spPr>
          <a:xfrm>
            <a:off x="2940230" y="2561181"/>
            <a:ext cx="2980437" cy="2909978"/>
          </a:xfrm>
          <a:prstGeom prst="rect">
            <a:avLst/>
          </a:prstGeom>
        </p:spPr>
      </p:pic>
      <p:pic>
        <p:nvPicPr>
          <p:cNvPr id="19" name="Picture 18" descr="pie chart.png"/>
          <p:cNvPicPr>
            <a:picLocks noChangeAspect="1"/>
          </p:cNvPicPr>
          <p:nvPr/>
        </p:nvPicPr>
        <p:blipFill rotWithShape="1"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7" r="27733" b="61100"/>
          <a:stretch/>
        </p:blipFill>
        <p:spPr>
          <a:xfrm>
            <a:off x="4304303" y="3099969"/>
            <a:ext cx="1616364" cy="1131978"/>
          </a:xfrm>
          <a:prstGeom prst="rect">
            <a:avLst/>
          </a:prstGeom>
        </p:spPr>
      </p:pic>
      <p:pic>
        <p:nvPicPr>
          <p:cNvPr id="20" name="Picture 19" descr="Untitled-3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6" b="60836"/>
          <a:stretch/>
        </p:blipFill>
        <p:spPr>
          <a:xfrm>
            <a:off x="5854503" y="3877886"/>
            <a:ext cx="1576219" cy="11396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14201" y="2137144"/>
            <a:ext cx="385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Breaking down energy used for water: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32804" y="2476117"/>
            <a:ext cx="26879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2% of that is used for conveyance, treatment,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and distribution 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          (0.3% for the State Water Project,  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           1.7% for all other water systems)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592726" y="3131868"/>
            <a:ext cx="1488558" cy="7779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30448" y="4016170"/>
            <a:ext cx="1587580" cy="80037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92726" y="5175933"/>
            <a:ext cx="3125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10% of that is used for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end-customer uses (heating, cooling, pressuring, industrial)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61" y="1896661"/>
            <a:ext cx="8038214" cy="4365916"/>
          </a:xfrm>
        </p:spPr>
        <p:txBody>
          <a:bodyPr>
            <a:normAutofit/>
          </a:bodyPr>
          <a:lstStyle/>
          <a:p>
            <a:pPr marL="342900" lvl="2" indent="-342900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Water </a:t>
            </a:r>
            <a:r>
              <a:rPr lang="en-US" sz="2000" dirty="0"/>
              <a:t>and power agencies have shared challenges: </a:t>
            </a:r>
          </a:p>
          <a:p>
            <a:pPr lvl="1"/>
            <a:r>
              <a:rPr lang="en-US" dirty="0"/>
              <a:t>Limited </a:t>
            </a:r>
            <a:r>
              <a:rPr lang="en-US" dirty="0" smtClean="0"/>
              <a:t>water and drought</a:t>
            </a:r>
            <a:endParaRPr lang="en-US" dirty="0"/>
          </a:p>
          <a:p>
            <a:pPr lvl="1"/>
            <a:r>
              <a:rPr lang="en-US" dirty="0"/>
              <a:t>Increased population</a:t>
            </a:r>
          </a:p>
          <a:p>
            <a:pPr lvl="1"/>
            <a:r>
              <a:rPr lang="en-US" dirty="0"/>
              <a:t>Climate change and </a:t>
            </a:r>
          </a:p>
          <a:p>
            <a:pPr marL="349250" lvl="1" indent="0">
              <a:buNone/>
            </a:pPr>
            <a:r>
              <a:rPr lang="en-US" dirty="0"/>
              <a:t>       </a:t>
            </a:r>
            <a:r>
              <a:rPr lang="en-US" dirty="0" smtClean="0"/>
              <a:t>higher temperatures</a:t>
            </a:r>
          </a:p>
          <a:p>
            <a:pPr lvl="1"/>
            <a:r>
              <a:rPr lang="en-US" dirty="0" smtClean="0"/>
              <a:t>Infrastructure and                                                                                                peak usage hours</a:t>
            </a:r>
            <a:endParaRPr lang="en-US" dirty="0"/>
          </a:p>
          <a:p>
            <a:pPr lvl="1"/>
            <a:r>
              <a:rPr lang="en-US" dirty="0"/>
              <a:t>Regional </a:t>
            </a:r>
            <a:r>
              <a:rPr lang="en-US" dirty="0" smtClean="0"/>
              <a:t>variations</a:t>
            </a:r>
          </a:p>
          <a:p>
            <a:pPr marL="349250" lvl="1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79" y="2413590"/>
            <a:ext cx="2497573" cy="18618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57" y="3075045"/>
            <a:ext cx="2466975" cy="1847850"/>
          </a:xfrm>
          <a:prstGeom prst="rect">
            <a:avLst/>
          </a:prstGeom>
        </p:spPr>
      </p:pic>
      <p:pic>
        <p:nvPicPr>
          <p:cNvPr id="1032" name="Picture 8" descr="O:\Communications\Communications Specialist\Water News - E-News\Photos\3463-yucaipa-valley-regional-water-filtration-facility-28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84" y="4547988"/>
            <a:ext cx="2902426" cy="19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Drought and Hydroelectric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690" y="2271119"/>
            <a:ext cx="4125436" cy="4302048"/>
          </a:xfrm>
        </p:spPr>
        <p:txBody>
          <a:bodyPr>
            <a:noAutofit/>
          </a:bodyPr>
          <a:lstStyle/>
          <a:p>
            <a:pPr marL="342900" lvl="2" indent="-342900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Less water = less hydroelectric power generation</a:t>
            </a:r>
          </a:p>
          <a:p>
            <a:pPr marL="342900" lvl="2" indent="-342900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Since </a:t>
            </a:r>
            <a:r>
              <a:rPr lang="en-US" sz="2000" dirty="0"/>
              <a:t>2011, California’s total in-state hydroelectric generation has been </a:t>
            </a:r>
            <a:r>
              <a:rPr lang="en-US" sz="2000" b="1" dirty="0"/>
              <a:t>reduced by </a:t>
            </a:r>
            <a:r>
              <a:rPr lang="en-US" sz="2000" b="1" dirty="0" smtClean="0"/>
              <a:t>45%</a:t>
            </a:r>
          </a:p>
          <a:p>
            <a:pPr marL="342900" lvl="2" indent="-342900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Wildfires have </a:t>
            </a:r>
            <a:r>
              <a:rPr lang="en-US" sz="2000" dirty="0"/>
              <a:t>further threatened hydroelectric plants and power transmission </a:t>
            </a:r>
            <a:r>
              <a:rPr lang="en-US" sz="2000" dirty="0" smtClean="0"/>
              <a:t>lines</a:t>
            </a:r>
          </a:p>
          <a:p>
            <a:pPr marL="342900" lvl="2" indent="-342900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Improved small hydro technology may provide opportunities to do more with less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667" y="6265390"/>
            <a:ext cx="3003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California Energy Commission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460" r="20120"/>
          <a:stretch/>
        </p:blipFill>
        <p:spPr>
          <a:xfrm>
            <a:off x="501367" y="2388077"/>
            <a:ext cx="4017470" cy="33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Conservation Efforts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Water &amp; Energy Conservation </a:t>
            </a:r>
            <a:r>
              <a:rPr lang="en-US" sz="2400" b="1" dirty="0" smtClean="0">
                <a:solidFill>
                  <a:schemeClr val="accent1"/>
                </a:solidFill>
              </a:rPr>
              <a:t>Toolkit</a:t>
            </a:r>
          </a:p>
          <a:p>
            <a:r>
              <a:rPr lang="en-US" sz="2400" dirty="0" smtClean="0"/>
              <a:t>Educating the public </a:t>
            </a:r>
          </a:p>
          <a:p>
            <a:r>
              <a:rPr lang="en-US" dirty="0" smtClean="0"/>
              <a:t>Tips on conserving both water and energy</a:t>
            </a:r>
          </a:p>
          <a:p>
            <a:r>
              <a:rPr lang="en-US" dirty="0" smtClean="0"/>
              <a:t>Conservation methods can save water, wastewater, embedded energy, and end use energy</a:t>
            </a:r>
            <a:endParaRPr lang="en-US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5351" y="1849755"/>
            <a:ext cx="3657600" cy="33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6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ACWA Energy Committee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technologies for energy and water development</a:t>
            </a:r>
          </a:p>
          <a:p>
            <a:r>
              <a:rPr lang="en-US" dirty="0" smtClean="0"/>
              <a:t>Embedded </a:t>
            </a:r>
            <a:r>
              <a:rPr lang="en-US" dirty="0"/>
              <a:t>energy methodology </a:t>
            </a:r>
            <a:endParaRPr lang="en-US" dirty="0" smtClean="0"/>
          </a:p>
          <a:p>
            <a:r>
              <a:rPr lang="en-US" dirty="0" smtClean="0"/>
              <a:t>Strategic partnerships</a:t>
            </a:r>
          </a:p>
          <a:p>
            <a:r>
              <a:rPr lang="en-US" dirty="0" smtClean="0"/>
              <a:t>Protecting </a:t>
            </a:r>
            <a:r>
              <a:rPr lang="en-US" dirty="0"/>
              <a:t>and diversifying water supplies</a:t>
            </a:r>
          </a:p>
          <a:p>
            <a:r>
              <a:rPr lang="en-US" dirty="0"/>
              <a:t>Addressing energy issues while continuing to deliver safe, reliable </a:t>
            </a:r>
            <a:r>
              <a:rPr lang="en-US" dirty="0" smtClean="0"/>
              <a:t>water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82502" y="5957048"/>
            <a:ext cx="7560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Water and energy must work together to resolve this crisis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2014: Crisis and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774" y="2099660"/>
            <a:ext cx="4730026" cy="4291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Water Crisis Helps Focus Attention</a:t>
            </a:r>
          </a:p>
          <a:p>
            <a:pPr marL="0" indent="0">
              <a:buNone/>
            </a:pPr>
            <a:r>
              <a:rPr lang="en-US" dirty="0" smtClean="0"/>
              <a:t>In 2014, we have:</a:t>
            </a:r>
          </a:p>
          <a:p>
            <a:r>
              <a:rPr lang="en-US" dirty="0" smtClean="0"/>
              <a:t>General agreement on a comprehensive statewide program</a:t>
            </a:r>
          </a:p>
          <a:p>
            <a:r>
              <a:rPr lang="en-US" dirty="0" smtClean="0"/>
              <a:t>Framework for sustainable groundwater management</a:t>
            </a:r>
          </a:p>
          <a:p>
            <a:r>
              <a:rPr lang="en-US" dirty="0" smtClean="0"/>
              <a:t>Passage of Proposition 1 Water Bond to jumpstart investments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55" y="2099660"/>
            <a:ext cx="2517949" cy="1888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55" y="3988122"/>
            <a:ext cx="2517950" cy="19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Comprehensive Water Strategy </a:t>
            </a:r>
            <a:br>
              <a:rPr lang="en-US" dirty="0" smtClean="0"/>
            </a:br>
            <a:r>
              <a:rPr lang="en-US" dirty="0" smtClean="0"/>
              <a:t>“In a Nutshell”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2942614" cy="44128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Conserve more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Store more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Fix the Delta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Manage groundwater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Provide safe drinking water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Invest in habitat and watersheds</a:t>
            </a:r>
            <a:endParaRPr lang="en-US" dirty="0"/>
          </a:p>
        </p:txBody>
      </p:sp>
      <p:pic>
        <p:nvPicPr>
          <p:cNvPr id="4" name="Picture 3" descr="NRWRP-Clarifier &amp; Chemical Storage Silos-H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64" y="1706795"/>
            <a:ext cx="2727484" cy="1829668"/>
          </a:xfrm>
          <a:prstGeom prst="rect">
            <a:avLst/>
          </a:prstGeom>
        </p:spPr>
      </p:pic>
      <p:pic>
        <p:nvPicPr>
          <p:cNvPr id="6" name="Picture 5" descr="DVL_Scenic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16" y="1790699"/>
            <a:ext cx="2275374" cy="1533770"/>
          </a:xfrm>
          <a:prstGeom prst="rect">
            <a:avLst/>
          </a:prstGeom>
        </p:spPr>
      </p:pic>
      <p:pic>
        <p:nvPicPr>
          <p:cNvPr id="7" name="Picture 6" descr="H.O. Banks PP horizontal v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65" y="3629597"/>
            <a:ext cx="2474436" cy="1626848"/>
          </a:xfrm>
          <a:prstGeom prst="rect">
            <a:avLst/>
          </a:prstGeom>
        </p:spPr>
      </p:pic>
      <p:pic>
        <p:nvPicPr>
          <p:cNvPr id="8" name="Picture 7" descr="Staten_Island_A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16" y="4960805"/>
            <a:ext cx="2373923" cy="1583495"/>
          </a:xfrm>
          <a:prstGeom prst="rect">
            <a:avLst/>
          </a:prstGeom>
        </p:spPr>
      </p:pic>
      <p:pic>
        <p:nvPicPr>
          <p:cNvPr id="5" name="Picture 4" descr="ground water60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81" y="3416258"/>
            <a:ext cx="2487084" cy="1620750"/>
          </a:xfrm>
          <a:prstGeom prst="rect">
            <a:avLst/>
          </a:prstGeom>
        </p:spPr>
      </p:pic>
      <p:pic>
        <p:nvPicPr>
          <p:cNvPr id="9" name="Picture 8" descr="iStock_12349003drinking fountai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44" y="5131477"/>
            <a:ext cx="2128101" cy="14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7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Proposition 1: “Jump Starting” the Comprehensive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7354445" cy="4007224"/>
          </a:xfrm>
        </p:spPr>
        <p:txBody>
          <a:bodyPr/>
          <a:lstStyle/>
          <a:p>
            <a:r>
              <a:rPr lang="en-US" dirty="0" smtClean="0"/>
              <a:t>Approved by Legislature and signed by governor  Aug. 13</a:t>
            </a:r>
          </a:p>
          <a:p>
            <a:r>
              <a:rPr lang="en-US" dirty="0" smtClean="0"/>
              <a:t>$7.545 billion measure replaced $11.14 billion bond previously set for ballot</a:t>
            </a:r>
          </a:p>
          <a:p>
            <a:r>
              <a:rPr lang="en-US" dirty="0" smtClean="0"/>
              <a:t>Proposition 1 passed by voters on Nov. 4</a:t>
            </a:r>
          </a:p>
          <a:p>
            <a:r>
              <a:rPr lang="en-US" dirty="0" smtClean="0"/>
              <a:t>Funding “jump starts” the Comprehensive Plan</a:t>
            </a:r>
          </a:p>
          <a:p>
            <a:endParaRPr lang="en-US" dirty="0"/>
          </a:p>
        </p:txBody>
      </p:sp>
      <p:pic>
        <p:nvPicPr>
          <p:cNvPr id="4" name="Picture 3" descr="Gov Brown Sign Water Bond_2014-08-13_bill-signing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" b="36658"/>
          <a:stretch/>
        </p:blipFill>
        <p:spPr>
          <a:xfrm>
            <a:off x="2147778" y="4614085"/>
            <a:ext cx="4014425" cy="174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Water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22" y="2100381"/>
            <a:ext cx="2924378" cy="2960081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2700" b="1" dirty="0" smtClean="0"/>
              <a:t>Total Expenditures = $7.545 billion </a:t>
            </a:r>
          </a:p>
        </p:txBody>
      </p:sp>
      <p:pic>
        <p:nvPicPr>
          <p:cNvPr id="8" name="Picture 7" descr="local r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19" y="2100381"/>
            <a:ext cx="2274277" cy="3818129"/>
          </a:xfrm>
          <a:prstGeom prst="rect">
            <a:avLst/>
          </a:prstGeom>
        </p:spPr>
      </p:pic>
      <p:pic>
        <p:nvPicPr>
          <p:cNvPr id="9" name="Picture 8" descr="storag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17" y="4173414"/>
            <a:ext cx="3735126" cy="2274277"/>
          </a:xfrm>
          <a:prstGeom prst="rect">
            <a:avLst/>
          </a:prstGeom>
        </p:spPr>
      </p:pic>
      <p:pic>
        <p:nvPicPr>
          <p:cNvPr id="10" name="Picture 9" descr="watersh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17" y="1905012"/>
            <a:ext cx="2274277" cy="2307478"/>
          </a:xfrm>
          <a:prstGeom prst="rect">
            <a:avLst/>
          </a:prstGeom>
        </p:spPr>
      </p:pic>
      <p:pic>
        <p:nvPicPr>
          <p:cNvPr id="11" name="Picture 10" descr="safe drinking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37" y="1782933"/>
            <a:ext cx="1875864" cy="239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9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ACWA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3894138" cy="4007224"/>
          </a:xfrm>
        </p:spPr>
        <p:txBody>
          <a:bodyPr/>
          <a:lstStyle/>
          <a:p>
            <a:pPr>
              <a:buFont typeface="Wingdings" pitchFamily="-96" charset="2"/>
              <a:buNone/>
            </a:pPr>
            <a:r>
              <a:rPr lang="en-US" sz="2400" b="1" dirty="0">
                <a:solidFill>
                  <a:schemeClr val="accent2"/>
                </a:solidFill>
                <a:latin typeface="Calibri"/>
                <a:cs typeface="Calibri"/>
              </a:rPr>
              <a:t>Who We Represent . . .</a:t>
            </a:r>
            <a:endParaRPr lang="en-US" sz="24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279400" lvl="1" indent="-330200"/>
            <a:r>
              <a:rPr lang="en-US" dirty="0">
                <a:latin typeface="Calibri"/>
                <a:cs typeface="Calibri"/>
              </a:rPr>
              <a:t>ACWA members responsible for 90% of the state’s distributed water</a:t>
            </a:r>
          </a:p>
          <a:p>
            <a:pPr marL="0" lvl="2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Calibri"/>
                <a:cs typeface="Calibri"/>
              </a:rPr>
              <a:t>Water Sources &amp; Services</a:t>
            </a:r>
          </a:p>
          <a:p>
            <a:pPr marL="292100" lvl="2" indent="-292100"/>
            <a:r>
              <a:rPr lang="en-US" sz="2000" dirty="0" smtClean="0">
                <a:latin typeface="Calibri"/>
                <a:cs typeface="Calibri"/>
              </a:rPr>
              <a:t>Federal</a:t>
            </a:r>
            <a:r>
              <a:rPr lang="en-US" sz="2000" dirty="0">
                <a:latin typeface="Calibri"/>
                <a:cs typeface="Calibri"/>
              </a:rPr>
              <a:t>, state and local projects</a:t>
            </a:r>
          </a:p>
          <a:p>
            <a:pPr marL="292100" lvl="2" indent="-292100"/>
            <a:r>
              <a:rPr lang="en-US" sz="2000" dirty="0" smtClean="0">
                <a:latin typeface="Calibri"/>
                <a:cs typeface="Calibri"/>
              </a:rPr>
              <a:t>Surface </a:t>
            </a:r>
            <a:r>
              <a:rPr lang="en-US" sz="2000" dirty="0">
                <a:latin typeface="Calibri"/>
                <a:cs typeface="Calibri"/>
              </a:rPr>
              <a:t>and groundwater</a:t>
            </a:r>
          </a:p>
          <a:p>
            <a:pPr marL="292100" lvl="2" indent="-292100"/>
            <a:r>
              <a:rPr lang="en-US" sz="2000" dirty="0" smtClean="0">
                <a:latin typeface="Calibri"/>
                <a:cs typeface="Calibri"/>
              </a:rPr>
              <a:t>Agricultural</a:t>
            </a:r>
            <a:r>
              <a:rPr lang="en-US" sz="2000" dirty="0">
                <a:latin typeface="Calibri"/>
                <a:cs typeface="Calibri"/>
              </a:rPr>
              <a:t>, urban, industrial customers</a:t>
            </a:r>
          </a:p>
          <a:p>
            <a:pPr marL="292100" lvl="2" indent="-292100"/>
            <a:r>
              <a:rPr lang="en-US" sz="2000" smtClean="0">
                <a:latin typeface="Calibri"/>
                <a:cs typeface="Calibri"/>
              </a:rPr>
              <a:t>Wholesale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smtClean="0">
                <a:latin typeface="Calibri"/>
                <a:cs typeface="Calibri"/>
              </a:rPr>
              <a:t>retail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 descr="Cal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9675">
            <a:off x="5957908" y="1906208"/>
            <a:ext cx="1633274" cy="2837183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580490"/>
              </p:ext>
            </p:extLst>
          </p:nvPr>
        </p:nvGraphicFramePr>
        <p:xfrm>
          <a:off x="5601293" y="1625100"/>
          <a:ext cx="3281104" cy="218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Screen Shot 2014-07-18 at 8.49.40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33" y="4362998"/>
            <a:ext cx="4360333" cy="20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8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 1 Funding for Water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949823"/>
            <a:ext cx="4466614" cy="43198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$2.7 billion continuously appropriated to California Water Commission</a:t>
            </a:r>
          </a:p>
          <a:p>
            <a:r>
              <a:rPr lang="en-US" dirty="0" smtClean="0"/>
              <a:t>Competitive process to maximize public benefits</a:t>
            </a:r>
          </a:p>
          <a:p>
            <a:pPr lvl="1"/>
            <a:r>
              <a:rPr lang="en-US" dirty="0" smtClean="0"/>
              <a:t>Flows &amp; temps for fish (&gt;50%)</a:t>
            </a:r>
          </a:p>
          <a:p>
            <a:pPr lvl="1"/>
            <a:r>
              <a:rPr lang="en-US" dirty="0" smtClean="0"/>
              <a:t>Water quality</a:t>
            </a:r>
          </a:p>
          <a:p>
            <a:pPr lvl="1"/>
            <a:r>
              <a:rPr lang="en-US" dirty="0" smtClean="0"/>
              <a:t>Flood control</a:t>
            </a:r>
          </a:p>
          <a:p>
            <a:pPr lvl="1"/>
            <a:r>
              <a:rPr lang="en-US" dirty="0" smtClean="0"/>
              <a:t>Emergency Response</a:t>
            </a:r>
          </a:p>
          <a:p>
            <a:pPr lvl="1"/>
            <a:r>
              <a:rPr lang="en-US" dirty="0" smtClean="0"/>
              <a:t>Recreation</a:t>
            </a:r>
          </a:p>
          <a:p>
            <a:r>
              <a:rPr lang="en-US" dirty="0" smtClean="0"/>
              <a:t>Funds for wider range of projects</a:t>
            </a:r>
          </a:p>
          <a:p>
            <a:pPr lvl="1"/>
            <a:r>
              <a:rPr lang="en-US" dirty="0" smtClean="0"/>
              <a:t>CALFED surface storage</a:t>
            </a:r>
          </a:p>
          <a:p>
            <a:pPr lvl="1"/>
            <a:r>
              <a:rPr lang="en-US" dirty="0" smtClean="0"/>
              <a:t>Other local/regional surface storage</a:t>
            </a:r>
          </a:p>
          <a:p>
            <a:pPr lvl="1"/>
            <a:r>
              <a:rPr lang="en-US" dirty="0" smtClean="0"/>
              <a:t>Groundwater storage</a:t>
            </a:r>
          </a:p>
          <a:p>
            <a:pPr lvl="1"/>
            <a:r>
              <a:rPr lang="en-US" dirty="0" smtClean="0"/>
              <a:t>Reoperation of existing storage</a:t>
            </a:r>
          </a:p>
          <a:p>
            <a:r>
              <a:rPr lang="en-US" dirty="0" smtClean="0"/>
              <a:t>No funds for water supply benefits – must be paid by users</a:t>
            </a:r>
          </a:p>
        </p:txBody>
      </p:sp>
      <p:pic>
        <p:nvPicPr>
          <p:cNvPr id="7" name="Picture 6" descr="DVL_Scenic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70" y="3705468"/>
            <a:ext cx="2275374" cy="1533770"/>
          </a:xfrm>
          <a:prstGeom prst="rect">
            <a:avLst/>
          </a:prstGeom>
        </p:spPr>
      </p:pic>
      <p:pic>
        <p:nvPicPr>
          <p:cNvPr id="8" name="Picture 7" descr="ground water6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43" y="5037008"/>
            <a:ext cx="2487084" cy="1620750"/>
          </a:xfrm>
          <a:prstGeom prst="rect">
            <a:avLst/>
          </a:prstGeom>
        </p:spPr>
      </p:pic>
      <p:pic>
        <p:nvPicPr>
          <p:cNvPr id="9" name="Picture 8" descr="salmon ru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92" y="2529939"/>
            <a:ext cx="1948752" cy="11057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086" y="3482119"/>
            <a:ext cx="2067862" cy="1373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4922" y="1710832"/>
            <a:ext cx="1944077" cy="15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Drought Has Worsened A Growing Groundwater Crisis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79463" y="2436534"/>
            <a:ext cx="4298564" cy="3364191"/>
          </a:xfrm>
        </p:spPr>
        <p:txBody>
          <a:bodyPr>
            <a:normAutofit/>
          </a:bodyPr>
          <a:lstStyle/>
          <a:p>
            <a:r>
              <a:rPr lang="en-US" dirty="0" smtClean="0"/>
              <a:t>The groundwater crisis just won’t go away</a:t>
            </a:r>
          </a:p>
          <a:p>
            <a:r>
              <a:rPr lang="en-US" dirty="0" smtClean="0"/>
              <a:t>Groundwater regulation is by far the most controversial issue in California today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3232" r="2607" b="34142"/>
          <a:stretch/>
        </p:blipFill>
        <p:spPr>
          <a:xfrm>
            <a:off x="5555096" y="2036484"/>
            <a:ext cx="2807855" cy="2147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82" y="4183939"/>
            <a:ext cx="2800753" cy="18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Sustainable Groundwater </a:t>
            </a:r>
            <a:br>
              <a:rPr lang="en-US" dirty="0" smtClean="0"/>
            </a:br>
            <a:r>
              <a:rPr lang="en-US" dirty="0" smtClean="0"/>
              <a:t>Management Act of 2014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79463" y="2036484"/>
            <a:ext cx="4298564" cy="4007224"/>
          </a:xfrm>
        </p:spPr>
        <p:txBody>
          <a:bodyPr/>
          <a:lstStyle/>
          <a:p>
            <a:r>
              <a:rPr lang="en-US" dirty="0" smtClean="0"/>
              <a:t>Requires Groundwater Sustainability Plans in high and medium basins</a:t>
            </a:r>
          </a:p>
          <a:p>
            <a:r>
              <a:rPr lang="en-US" dirty="0" smtClean="0"/>
              <a:t>Authorizes management tools for local agencies</a:t>
            </a:r>
          </a:p>
          <a:p>
            <a:r>
              <a:rPr lang="en-US" dirty="0" smtClean="0"/>
              <a:t>Creates state “backstop”</a:t>
            </a:r>
          </a:p>
          <a:p>
            <a:r>
              <a:rPr lang="en-US" dirty="0" smtClean="0"/>
              <a:t>Defines time frame for accomplishing goals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7123" r="3467" b="6271"/>
          <a:stretch/>
        </p:blipFill>
        <p:spPr>
          <a:xfrm>
            <a:off x="4957920" y="1881961"/>
            <a:ext cx="3792676" cy="45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“Never Let a Good Crisis Go to Waste”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2942614" cy="44128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SGMA will profoundly change the statewide debate</a:t>
            </a:r>
          </a:p>
          <a:p>
            <a:r>
              <a:rPr lang="en-US" dirty="0" smtClean="0"/>
              <a:t>ACWA policy: SGMA must be part of a comprehensive program</a:t>
            </a:r>
          </a:p>
          <a:p>
            <a:r>
              <a:rPr lang="en-US" dirty="0" smtClean="0"/>
              <a:t>What needs to happen to assure sustainable groundwater and healthy local economies?</a:t>
            </a:r>
          </a:p>
        </p:txBody>
      </p:sp>
      <p:pic>
        <p:nvPicPr>
          <p:cNvPr id="10" name="Picture 9" descr="KMG_groundwater_bill_1158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30"/>
          <a:stretch/>
        </p:blipFill>
        <p:spPr>
          <a:xfrm>
            <a:off x="4469393" y="1949823"/>
            <a:ext cx="4446358" cy="2156509"/>
          </a:xfrm>
          <a:prstGeom prst="rect">
            <a:avLst/>
          </a:prstGeom>
        </p:spPr>
      </p:pic>
      <p:pic>
        <p:nvPicPr>
          <p:cNvPr id="5" name="Picture 4" descr="209-GroundwaterLegislationVetoRequest2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3289">
            <a:off x="4606542" y="4047226"/>
            <a:ext cx="1707007" cy="22090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209-GroundwaterLegislationVetoRequest2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541">
            <a:off x="5231662" y="3928215"/>
            <a:ext cx="1707007" cy="22090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209-GroundwaterLegislationVetoRequest2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50">
            <a:off x="6124012" y="3954309"/>
            <a:ext cx="1707007" cy="22090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209-GroundwaterLegislationVetoRequest2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955">
            <a:off x="6746321" y="4173015"/>
            <a:ext cx="1707007" cy="22090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8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 Success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79462" y="2036484"/>
            <a:ext cx="4402137" cy="3015294"/>
          </a:xfrm>
        </p:spPr>
        <p:txBody>
          <a:bodyPr>
            <a:normAutofit/>
          </a:bodyPr>
          <a:lstStyle/>
          <a:p>
            <a:r>
              <a:rPr lang="en-US" dirty="0" smtClean="0"/>
              <a:t>Manage implementation through ACWA Groundwater </a:t>
            </a:r>
            <a:r>
              <a:rPr lang="en-US" smtClean="0"/>
              <a:t>Policy Group </a:t>
            </a:r>
            <a:endParaRPr lang="en-US" dirty="0" smtClean="0"/>
          </a:p>
          <a:p>
            <a:r>
              <a:rPr lang="en-US" dirty="0" smtClean="0"/>
              <a:t>Sharpen focus on comprehensive solutions through ACWA Storage Policy Task Force </a:t>
            </a:r>
          </a:p>
          <a:p>
            <a:r>
              <a:rPr lang="en-US" dirty="0" smtClean="0"/>
              <a:t>Cooperate closely with Brown administration</a:t>
            </a:r>
          </a:p>
        </p:txBody>
      </p:sp>
      <p:pic>
        <p:nvPicPr>
          <p:cNvPr id="3" name="Picture 2" descr="KernWaterBank9481-10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77" y="1680399"/>
            <a:ext cx="2096710" cy="2103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9432" y="3136074"/>
            <a:ext cx="2016313" cy="12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t="7548" b="13596"/>
          <a:stretch>
            <a:fillRect/>
          </a:stretch>
        </p:blipFill>
        <p:spPr>
          <a:xfrm>
            <a:off x="5375258" y="3501294"/>
            <a:ext cx="1285766" cy="1550484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Screen Shot 2014-09-25 at 1.28.16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46" y="4653128"/>
            <a:ext cx="2967899" cy="155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145" y="4950309"/>
            <a:ext cx="4232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2014 </a:t>
            </a:r>
            <a:r>
              <a:rPr lang="en-US" sz="2400" b="1" dirty="0" smtClean="0">
                <a:solidFill>
                  <a:schemeClr val="accent1"/>
                </a:solidFill>
              </a:rPr>
              <a:t>Will Be Viewed </a:t>
            </a:r>
            <a:r>
              <a:rPr lang="en-US" sz="2400" b="1" dirty="0">
                <a:solidFill>
                  <a:schemeClr val="accent1"/>
                </a:solidFill>
              </a:rPr>
              <a:t>as a </a:t>
            </a:r>
            <a:r>
              <a:rPr lang="en-US" sz="2400" b="1" dirty="0" smtClean="0">
                <a:solidFill>
                  <a:schemeClr val="accent1"/>
                </a:solidFill>
              </a:rPr>
              <a:t>Critical Turning Point </a:t>
            </a:r>
            <a:r>
              <a:rPr lang="en-US" sz="2400" b="1" dirty="0">
                <a:solidFill>
                  <a:schemeClr val="accent1"/>
                </a:solidFill>
              </a:rPr>
              <a:t>in </a:t>
            </a:r>
            <a:r>
              <a:rPr lang="en-US" sz="2400" b="1" dirty="0" smtClean="0">
                <a:solidFill>
                  <a:schemeClr val="accent1"/>
                </a:solidFill>
              </a:rPr>
              <a:t>California Water History</a:t>
            </a:r>
            <a:endParaRPr lang="en-US" sz="2400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&amp;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Timothy Quinn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ACWA Executive Director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 smtClean="0"/>
              <a:t>timq@acwa.com</a:t>
            </a: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916.441.4545</a:t>
            </a:r>
            <a:r>
              <a:rPr lang="en-US" dirty="0"/>
              <a:t> </a:t>
            </a:r>
            <a:r>
              <a:rPr lang="en-US" dirty="0" smtClean="0"/>
              <a:t>• </a:t>
            </a:r>
            <a:r>
              <a:rPr lang="en-US" dirty="0" err="1" smtClean="0"/>
              <a:t>www.acwa.com</a:t>
            </a:r>
            <a:endParaRPr lang="en-US" dirty="0"/>
          </a:p>
        </p:txBody>
      </p:sp>
      <p:pic>
        <p:nvPicPr>
          <p:cNvPr id="4" name="Picture 3" descr="ACWA Logo_short_rb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272" y="3891121"/>
            <a:ext cx="2217790" cy="102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30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Has Been a Big Year for California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7832910" cy="4007224"/>
          </a:xfrm>
        </p:spPr>
        <p:txBody>
          <a:bodyPr/>
          <a:lstStyle/>
          <a:p>
            <a:r>
              <a:rPr lang="en-US" dirty="0" smtClean="0"/>
              <a:t>Governor Outlines California Water Action Plan</a:t>
            </a:r>
          </a:p>
          <a:p>
            <a:r>
              <a:rPr lang="en-US" dirty="0" smtClean="0"/>
              <a:t>Comprehensive Groundwater Legislation Passed and Signed by the Governor</a:t>
            </a:r>
          </a:p>
          <a:p>
            <a:r>
              <a:rPr lang="en-US" dirty="0" smtClean="0"/>
              <a:t>Passage of Proposition 1 Water Bond by a </a:t>
            </a:r>
            <a:r>
              <a:rPr lang="en-US" dirty="0" smtClean="0">
                <a:solidFill>
                  <a:srgbClr val="FF0000"/>
                </a:solidFill>
              </a:rPr>
              <a:t>67% -33% </a:t>
            </a:r>
            <a:r>
              <a:rPr lang="en-US" dirty="0" smtClean="0"/>
              <a:t>Margin</a:t>
            </a:r>
          </a:p>
          <a:p>
            <a:r>
              <a:rPr lang="en-US" dirty="0"/>
              <a:t>Key Steps toward Advancing Comprehensive Plan</a:t>
            </a:r>
          </a:p>
          <a:p>
            <a:endParaRPr lang="en-US" dirty="0"/>
          </a:p>
        </p:txBody>
      </p:sp>
      <p:pic>
        <p:nvPicPr>
          <p:cNvPr id="6" name="Picture 5" descr="Gov Brown Sign Water Bond_2014-08-13_bill-signing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" b="36658"/>
          <a:stretch/>
        </p:blipFill>
        <p:spPr>
          <a:xfrm>
            <a:off x="2356231" y="4609015"/>
            <a:ext cx="4369287" cy="19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arris_fire_mount_migue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5" y="4654731"/>
            <a:ext cx="2677226" cy="1775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Drought Touches Everything</a:t>
            </a:r>
            <a:endParaRPr lang="en-US" dirty="0"/>
          </a:p>
        </p:txBody>
      </p:sp>
      <p:pic>
        <p:nvPicPr>
          <p:cNvPr id="9" name="Picture 8" descr="Screen Shot 2014-06-16 at 8.29.38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86" y="2268361"/>
            <a:ext cx="2983217" cy="1988811"/>
          </a:xfrm>
          <a:prstGeom prst="rect">
            <a:avLst/>
          </a:prstGeom>
        </p:spPr>
      </p:pic>
      <p:pic>
        <p:nvPicPr>
          <p:cNvPr id="8" name="Picture 7" descr="Screen Shot 2014-06-16 at 8.27.47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47" y="1964848"/>
            <a:ext cx="2647522" cy="1773156"/>
          </a:xfrm>
          <a:prstGeom prst="rect">
            <a:avLst/>
          </a:prstGeom>
        </p:spPr>
      </p:pic>
      <p:pic>
        <p:nvPicPr>
          <p:cNvPr id="11" name="Picture 10" descr="Colby Fire in N Glendora Jan 16 2014_Linda M Bel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47" y="4488800"/>
            <a:ext cx="2653915" cy="1757182"/>
          </a:xfrm>
          <a:prstGeom prst="rect">
            <a:avLst/>
          </a:prstGeom>
        </p:spPr>
      </p:pic>
      <p:pic>
        <p:nvPicPr>
          <p:cNvPr id="12" name="Picture 11" descr="Rim Fire_pho_2013233_lrg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93" y="4630770"/>
            <a:ext cx="2801710" cy="1867807"/>
          </a:xfrm>
          <a:prstGeom prst="rect">
            <a:avLst/>
          </a:prstGeom>
        </p:spPr>
      </p:pic>
      <p:pic>
        <p:nvPicPr>
          <p:cNvPr id="3" name="Picture 2" descr="Oroville_DSC_044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4" y="2394244"/>
            <a:ext cx="2804031" cy="18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9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Drought is Really Bad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96495" y="1987851"/>
            <a:ext cx="184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Oct. 21, 2014</a:t>
            </a:r>
            <a:endParaRPr lang="en-US" dirty="0"/>
          </a:p>
        </p:txBody>
      </p:sp>
      <p:pic>
        <p:nvPicPr>
          <p:cNvPr id="8" name="Picture 7" descr="20140610_CA_tr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2" t="53691" r="4003" b="33391"/>
          <a:stretch/>
        </p:blipFill>
        <p:spPr>
          <a:xfrm>
            <a:off x="4739455" y="2444081"/>
            <a:ext cx="3895326" cy="1126192"/>
          </a:xfrm>
          <a:prstGeom prst="rect">
            <a:avLst/>
          </a:prstGeom>
        </p:spPr>
      </p:pic>
      <p:pic>
        <p:nvPicPr>
          <p:cNvPr id="6" name="Picture 5" descr="20140610_CA_tr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2" t="84112" b="2526"/>
          <a:stretch/>
        </p:blipFill>
        <p:spPr>
          <a:xfrm>
            <a:off x="4739455" y="3753979"/>
            <a:ext cx="4038676" cy="1082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0" y="1976446"/>
            <a:ext cx="4339294" cy="4339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0911" y="5354897"/>
            <a:ext cx="4127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82% of state is now in Extreme Drought</a:t>
            </a:r>
          </a:p>
          <a:p>
            <a:pPr algn="ctr"/>
            <a:r>
              <a:rPr lang="en-US" b="1" dirty="0" smtClean="0"/>
              <a:t>58% is in Exceptional Drought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45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Drought is Really Bad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0313" r="73842" b="33277"/>
          <a:stretch/>
        </p:blipFill>
        <p:spPr>
          <a:xfrm>
            <a:off x="1131212" y="1922969"/>
            <a:ext cx="3221714" cy="4583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9" t="23750" r="25001" b="13113"/>
          <a:stretch/>
        </p:blipFill>
        <p:spPr>
          <a:xfrm>
            <a:off x="5095877" y="1910257"/>
            <a:ext cx="3040795" cy="45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and </a:t>
            </a:r>
            <a:r>
              <a:rPr lang="en-US" dirty="0" smtClean="0"/>
              <a:t>Energy are </a:t>
            </a:r>
            <a:r>
              <a:rPr lang="en-US" dirty="0"/>
              <a:t>Interrelated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799"/>
            <a:ext cx="4412512" cy="45613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Water</a:t>
            </a:r>
            <a:r>
              <a:rPr lang="en-US" sz="2600" b="1" dirty="0" smtClean="0"/>
              <a:t> </a:t>
            </a:r>
            <a:r>
              <a:rPr lang="en-US" sz="2600" dirty="0" smtClean="0"/>
              <a:t>uses </a:t>
            </a:r>
            <a:r>
              <a:rPr lang="en-US" sz="2600" b="1" dirty="0" smtClean="0">
                <a:solidFill>
                  <a:schemeClr val="accent1"/>
                </a:solidFill>
              </a:rPr>
              <a:t>energy</a:t>
            </a:r>
            <a:r>
              <a:rPr lang="en-US" sz="2600" dirty="0" smtClean="0"/>
              <a:t>:</a:t>
            </a:r>
          </a:p>
          <a:p>
            <a:r>
              <a:rPr lang="en-US" sz="2600" dirty="0" smtClean="0"/>
              <a:t>Pumping/Conveying water</a:t>
            </a:r>
          </a:p>
          <a:p>
            <a:r>
              <a:rPr lang="en-US" sz="2600" dirty="0" smtClean="0"/>
              <a:t>Treating drinking water                                   and wastewater</a:t>
            </a:r>
          </a:p>
          <a:p>
            <a:r>
              <a:rPr lang="en-US" sz="2600" dirty="0" smtClean="0"/>
              <a:t>End customer uses                                              like heating water                                                for showers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Energy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 smtClean="0"/>
              <a:t>uses water:</a:t>
            </a:r>
          </a:p>
          <a:p>
            <a:r>
              <a:rPr lang="en-US" sz="2600" dirty="0" smtClean="0"/>
              <a:t>Hydropower generation</a:t>
            </a:r>
          </a:p>
          <a:p>
            <a:r>
              <a:rPr lang="en-US" sz="2600" dirty="0" smtClean="0"/>
              <a:t>Cooling power plants</a:t>
            </a:r>
          </a:p>
          <a:p>
            <a:r>
              <a:rPr lang="en-US" sz="2600" dirty="0" smtClean="0"/>
              <a:t>Irrigating biofuel crops/ Washing          solar panels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38084" y="60180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and </a:t>
            </a:r>
            <a:r>
              <a:rPr lang="en-US" dirty="0" smtClean="0"/>
              <a:t>Energy are </a:t>
            </a:r>
            <a:r>
              <a:rPr lang="en-US" dirty="0"/>
              <a:t>Interrelated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799"/>
            <a:ext cx="4412512" cy="45613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Water</a:t>
            </a:r>
            <a:r>
              <a:rPr lang="en-US" sz="2600" b="1" dirty="0" smtClean="0"/>
              <a:t> </a:t>
            </a:r>
            <a:r>
              <a:rPr lang="en-US" sz="2600" dirty="0" smtClean="0"/>
              <a:t>uses </a:t>
            </a:r>
            <a:r>
              <a:rPr lang="en-US" sz="2600" b="1" dirty="0" smtClean="0">
                <a:solidFill>
                  <a:schemeClr val="accent1"/>
                </a:solidFill>
              </a:rPr>
              <a:t>energy</a:t>
            </a:r>
            <a:r>
              <a:rPr lang="en-US" sz="2600" dirty="0" smtClean="0"/>
              <a:t>:</a:t>
            </a:r>
          </a:p>
          <a:p>
            <a:r>
              <a:rPr lang="en-US" sz="2600" dirty="0" smtClean="0"/>
              <a:t>Pumping/Conveying water</a:t>
            </a:r>
          </a:p>
          <a:p>
            <a:r>
              <a:rPr lang="en-US" sz="2600" dirty="0" smtClean="0"/>
              <a:t>Treating drinking water                                   and wastewater</a:t>
            </a:r>
          </a:p>
          <a:p>
            <a:r>
              <a:rPr lang="en-US" sz="2600" dirty="0" smtClean="0"/>
              <a:t>End customer uses                                              like heating water                                                for showers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Energy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 smtClean="0"/>
              <a:t>uses water:</a:t>
            </a:r>
          </a:p>
          <a:p>
            <a:r>
              <a:rPr lang="en-US" sz="2600" dirty="0" smtClean="0"/>
              <a:t>Hydropower generation</a:t>
            </a:r>
          </a:p>
          <a:p>
            <a:r>
              <a:rPr lang="en-US" sz="2600" dirty="0" smtClean="0"/>
              <a:t>Cooling power plants</a:t>
            </a:r>
          </a:p>
          <a:p>
            <a:r>
              <a:rPr lang="en-US" sz="2600" dirty="0" smtClean="0"/>
              <a:t>Irrigating biofuel crops/ Washing          solar panels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38084" y="60180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pie char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7"/>
          <a:stretch/>
        </p:blipFill>
        <p:spPr>
          <a:xfrm>
            <a:off x="2940230" y="2561181"/>
            <a:ext cx="2980437" cy="290997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14201" y="2137144"/>
            <a:ext cx="380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Breaking down energy used for water: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and </a:t>
            </a:r>
            <a:r>
              <a:rPr lang="en-US" dirty="0" smtClean="0"/>
              <a:t>Energy are </a:t>
            </a:r>
            <a:r>
              <a:rPr lang="en-US" dirty="0"/>
              <a:t>Interrelated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799"/>
            <a:ext cx="4412512" cy="45613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Water</a:t>
            </a:r>
            <a:r>
              <a:rPr lang="en-US" sz="2600" b="1" dirty="0" smtClean="0"/>
              <a:t> </a:t>
            </a:r>
            <a:r>
              <a:rPr lang="en-US" sz="2600" dirty="0" smtClean="0"/>
              <a:t>uses </a:t>
            </a:r>
            <a:r>
              <a:rPr lang="en-US" sz="2600" b="1" dirty="0" smtClean="0">
                <a:solidFill>
                  <a:schemeClr val="accent1"/>
                </a:solidFill>
              </a:rPr>
              <a:t>energy</a:t>
            </a:r>
            <a:r>
              <a:rPr lang="en-US" sz="2600" dirty="0" smtClean="0"/>
              <a:t>:</a:t>
            </a:r>
          </a:p>
          <a:p>
            <a:r>
              <a:rPr lang="en-US" sz="2600" dirty="0" smtClean="0"/>
              <a:t>Pumping/Conveying water</a:t>
            </a:r>
          </a:p>
          <a:p>
            <a:r>
              <a:rPr lang="en-US" sz="2600" dirty="0" smtClean="0"/>
              <a:t>Treating drinking water                                   and wastewater</a:t>
            </a:r>
          </a:p>
          <a:p>
            <a:r>
              <a:rPr lang="en-US" sz="2600" dirty="0" smtClean="0"/>
              <a:t>End customer uses                                              like heating water                                                for showers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Energy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 smtClean="0"/>
              <a:t>uses water:</a:t>
            </a:r>
          </a:p>
          <a:p>
            <a:r>
              <a:rPr lang="en-US" sz="2600" dirty="0" smtClean="0"/>
              <a:t>Hydropower generation</a:t>
            </a:r>
          </a:p>
          <a:p>
            <a:r>
              <a:rPr lang="en-US" sz="2600" dirty="0" smtClean="0"/>
              <a:t>Cooling power plants</a:t>
            </a:r>
          </a:p>
          <a:p>
            <a:r>
              <a:rPr lang="en-US" sz="2600" dirty="0" smtClean="0"/>
              <a:t>Irrigating biofuel crops/ Washing          solar panels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38084" y="60180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pie char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7"/>
          <a:stretch/>
        </p:blipFill>
        <p:spPr>
          <a:xfrm>
            <a:off x="2940230" y="2561181"/>
            <a:ext cx="2980437" cy="2909978"/>
          </a:xfrm>
          <a:prstGeom prst="rect">
            <a:avLst/>
          </a:prstGeom>
        </p:spPr>
      </p:pic>
      <p:pic>
        <p:nvPicPr>
          <p:cNvPr id="19" name="Picture 18" descr="pie chart.png"/>
          <p:cNvPicPr>
            <a:picLocks noChangeAspect="1"/>
          </p:cNvPicPr>
          <p:nvPr/>
        </p:nvPicPr>
        <p:blipFill rotWithShape="1"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7" r="27733" b="61100"/>
          <a:stretch/>
        </p:blipFill>
        <p:spPr>
          <a:xfrm>
            <a:off x="4304303" y="3099969"/>
            <a:ext cx="1616364" cy="113197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14201" y="2137144"/>
            <a:ext cx="380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Breaking down energy used for water: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45619" y="2730637"/>
            <a:ext cx="2690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About 12% of the total energy used in the state is related to water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2921</TotalTime>
  <Words>953</Words>
  <Application>Microsoft Office PowerPoint</Application>
  <PresentationFormat>On-screen Show (4:3)</PresentationFormat>
  <Paragraphs>164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Pixel</vt:lpstr>
      <vt:lpstr>2014: A Year of Crisis and Opportunity Power Association of Northern California</vt:lpstr>
      <vt:lpstr>About ACWA</vt:lpstr>
      <vt:lpstr>It Has Been a Big Year for California Water</vt:lpstr>
      <vt:lpstr>Drought Touches Everything</vt:lpstr>
      <vt:lpstr>This Drought is Really Bad</vt:lpstr>
      <vt:lpstr>This Drought is Really Bad</vt:lpstr>
      <vt:lpstr>Water and Energy are Interrelated</vt:lpstr>
      <vt:lpstr>Water and Energy are Interrelated</vt:lpstr>
      <vt:lpstr>Water and Energy are Interrelated</vt:lpstr>
      <vt:lpstr>Water and Energy are Interrelated</vt:lpstr>
      <vt:lpstr>Water and Energy are Interrelated</vt:lpstr>
      <vt:lpstr>Shared Challenges</vt:lpstr>
      <vt:lpstr>Drought and Hydroelectric Power</vt:lpstr>
      <vt:lpstr>Conservation Efforts</vt:lpstr>
      <vt:lpstr>ACWA Energy Committee Priorities</vt:lpstr>
      <vt:lpstr>2014: Crisis and Opportunity</vt:lpstr>
      <vt:lpstr>The Comprehensive Water Strategy  “In a Nutshell”</vt:lpstr>
      <vt:lpstr>Proposition 1: “Jump Starting” the Comprehensive Plan</vt:lpstr>
      <vt:lpstr>2014 Water Bond</vt:lpstr>
      <vt:lpstr>Prop 1 Funding for Water Storage</vt:lpstr>
      <vt:lpstr>The Drought Has Worsened A Growing Groundwater Crisis</vt:lpstr>
      <vt:lpstr>Sustainable Groundwater  Management Act of 2014</vt:lpstr>
      <vt:lpstr>“Never Let a Good Crisis Go to Waste”</vt:lpstr>
      <vt:lpstr>Visioning Success</vt:lpstr>
      <vt:lpstr>Contact &amp; More Information</vt:lpstr>
    </vt:vector>
  </TitlesOfParts>
  <Company>ACWA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Reconciling Ecosystem &amp; Economy</dc:title>
  <dc:creator>Katherine C</dc:creator>
  <cp:lastModifiedBy>Emily Allshouse</cp:lastModifiedBy>
  <cp:revision>218</cp:revision>
  <cp:lastPrinted>2014-10-27T20:56:48Z</cp:lastPrinted>
  <dcterms:created xsi:type="dcterms:W3CDTF">2014-01-24T17:45:27Z</dcterms:created>
  <dcterms:modified xsi:type="dcterms:W3CDTF">2014-11-12T21:45:56Z</dcterms:modified>
</cp:coreProperties>
</file>